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8" r:id="rId2"/>
    <p:sldId id="289" r:id="rId3"/>
    <p:sldId id="275" r:id="rId4"/>
    <p:sldId id="285" r:id="rId5"/>
    <p:sldId id="281" r:id="rId6"/>
    <p:sldId id="282" r:id="rId7"/>
    <p:sldId id="288" r:id="rId8"/>
    <p:sldId id="273" r:id="rId9"/>
    <p:sldId id="274" r:id="rId10"/>
    <p:sldId id="283" r:id="rId11"/>
    <p:sldId id="284" r:id="rId12"/>
    <p:sldId id="286" r:id="rId13"/>
    <p:sldId id="287" r:id="rId14"/>
    <p:sldId id="261" r:id="rId15"/>
    <p:sldId id="260" r:id="rId16"/>
    <p:sldId id="262" r:id="rId17"/>
    <p:sldId id="264" r:id="rId18"/>
    <p:sldId id="268" r:id="rId19"/>
    <p:sldId id="271" r:id="rId20"/>
    <p:sldId id="277" r:id="rId21"/>
    <p:sldId id="272" r:id="rId22"/>
    <p:sldId id="269" r:id="rId23"/>
    <p:sldId id="276" r:id="rId24"/>
    <p:sldId id="279" r:id="rId25"/>
    <p:sldId id="278" r:id="rId26"/>
    <p:sldId id="270" r:id="rId27"/>
    <p:sldId id="257" r:id="rId28"/>
    <p:sldId id="267" r:id="rId29"/>
  </p:sldIdLst>
  <p:sldSz cx="9144000" cy="6858000" type="screen4x3"/>
  <p:notesSz cx="6946900" cy="9220200"/>
  <p:custDataLst>
    <p:tags r:id="rId3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66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953" cy="461325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4375" y="0"/>
            <a:ext cx="3010953" cy="461325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9610A78-206D-429A-BFD3-82F814673361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301"/>
            <a:ext cx="3010953" cy="461325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4375" y="8757301"/>
            <a:ext cx="3010953" cy="461325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2D12225-65EE-48EE-A535-5122370ED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71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953" cy="461325"/>
          </a:xfrm>
          <a:prstGeom prst="rect">
            <a:avLst/>
          </a:prstGeom>
        </p:spPr>
        <p:txBody>
          <a:bodyPr vert="horz" lIns="92376" tIns="46188" rIns="92376" bIns="461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4375" y="0"/>
            <a:ext cx="3010953" cy="461325"/>
          </a:xfrm>
          <a:prstGeom prst="rect">
            <a:avLst/>
          </a:prstGeom>
        </p:spPr>
        <p:txBody>
          <a:bodyPr vert="horz" lIns="92376" tIns="46188" rIns="92376" bIns="4618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68749C8-9552-4DFE-B48D-FA7430469160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0563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76" tIns="46188" rIns="92376" bIns="46188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19" y="4380225"/>
            <a:ext cx="5556262" cy="4148776"/>
          </a:xfrm>
          <a:prstGeom prst="rect">
            <a:avLst/>
          </a:prstGeom>
        </p:spPr>
        <p:txBody>
          <a:bodyPr vert="horz" lIns="92376" tIns="46188" rIns="92376" bIns="4618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301"/>
            <a:ext cx="3010953" cy="461325"/>
          </a:xfrm>
          <a:prstGeom prst="rect">
            <a:avLst/>
          </a:prstGeom>
        </p:spPr>
        <p:txBody>
          <a:bodyPr vert="horz" lIns="92376" tIns="46188" rIns="92376" bIns="461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4375" y="8757301"/>
            <a:ext cx="3010953" cy="461325"/>
          </a:xfrm>
          <a:prstGeom prst="rect">
            <a:avLst/>
          </a:prstGeom>
        </p:spPr>
        <p:txBody>
          <a:bodyPr vert="horz" lIns="92376" tIns="46188" rIns="92376" bIns="461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87903F7-2681-496D-86AA-84C9453E1E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29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E2CA23-342B-4B6A-BF87-84DB56C29BE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93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15302E-7328-4398-BA3B-2FE1555914D8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DF147A9-80FA-4061-AC75-0DA902F33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2DF1938-2DC6-4E1E-B7A3-AB98F0724EF0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2F795C2-3606-497B-ADAF-C0F39FCAB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869146F-DEF2-40AF-A666-7ECF712C19C3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B8DAE7C-7877-4D99-B48E-36E870BC7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7A78109-4420-4506-B060-352E77C49ED9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04041-4188-4BB6-9BBC-789764BBB4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8525C6-5EA4-4FFF-BDAE-3EF5D24DDD87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625CCFA-912A-4A53-9E56-7681CC6291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66AC414-2FC7-43CA-BFD1-F15703D20BFA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724235F-8236-4FC9-9EB0-E12725B19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73CBC8-5F9C-45A9-830B-D791C60EA4FC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C13F2E-707D-45D9-9B39-F2EC51D43A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D6205B-8AD4-41EE-BE45-DED34CB879F8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D60342-AB9E-494C-B6FD-67A3905AE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673E1F1-ED4F-41C9-8353-19CCF9CFC563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81FC32-34E8-4A26-B0D5-B626C27DA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595C2EF-0605-4DF6-9359-B526DCABECDB}" type="datetimeFigureOut">
              <a:rPr lang="en-US"/>
              <a:pPr>
                <a:defRPr/>
              </a:pPr>
              <a:t>9/19/2014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41324C5-2217-4D0C-A789-24343B77EC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C5A96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00" dirty="0">
              <a:latin typeface="+mn-lt"/>
              <a:cs typeface="+mn-cs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Rectangle 6"/>
          <p:cNvSpPr txBox="1">
            <a:spLocks noChangeArrowheads="1"/>
          </p:cNvSpPr>
          <p:nvPr userDrawn="1"/>
        </p:nvSpPr>
        <p:spPr>
          <a:xfrm>
            <a:off x="95250" y="6454775"/>
            <a:ext cx="8820150" cy="396875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  <a:ea typeface="+mj-ea"/>
                <a:cs typeface="+mj-cs"/>
              </a:rPr>
              <a:t>USCG Performance Technology Center (</a:t>
            </a:r>
            <a:r>
              <a:rPr lang="en-US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  <a:ea typeface="+mj-ea"/>
                <a:cs typeface="+mj-cs"/>
              </a:rPr>
              <a:t>FC-</a:t>
            </a:r>
            <a:r>
              <a:rPr lang="en-US" sz="16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  <a:ea typeface="+mj-ea"/>
                <a:cs typeface="+mj-cs"/>
              </a:rPr>
              <a:t>tptc</a:t>
            </a:r>
            <a:r>
              <a:rPr lang="en-US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  <a:ea typeface="+mj-ea"/>
                <a:cs typeface="+mj-cs"/>
              </a:rPr>
              <a:t>)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  <a:ea typeface="+mj-ea"/>
                <a:cs typeface="+mj-cs"/>
              </a:rPr>
            </a:b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773997" y="6488113"/>
            <a:ext cx="12795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  <a:cs typeface="+mn-cs"/>
              </a:rPr>
              <a:t>Steve </a:t>
            </a: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  <a:cs typeface="+mn-cs"/>
              </a:rPr>
              <a:t>Flowers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6200" y="6418263"/>
            <a:ext cx="899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bg1"/>
          </a:solidFill>
          <a:latin typeface="Georgia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DCE6F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DCE6F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DCE6F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DCE6F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DCE6F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hyperlink" Target="http://www.learningsolutionsmag.com/articles/1228/what-we-got-here-is--an-epss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3C5A96"/>
              </a:gs>
              <a:gs pos="50000">
                <a:srgbClr val="3C5A96"/>
              </a:gs>
              <a:gs pos="100000">
                <a:srgbClr val="314A7B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pic>
        <p:nvPicPr>
          <p:cNvPr id="12293" name="Picture 5" descr="cg_DH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600200"/>
            <a:ext cx="6437313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295400" y="3124200"/>
            <a:ext cx="655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1925" y="3260725"/>
            <a:ext cx="8820150" cy="701675"/>
          </a:xfrm>
        </p:spPr>
        <p:txBody>
          <a:bodyPr rtlCol="0" anchor="t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/>
              <a:t>Electronic Performance Support Solutions</a:t>
            </a: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>
          <a:xfrm>
            <a:off x="161925" y="4632325"/>
            <a:ext cx="8820150" cy="701675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3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USCG Performance Technology Center (</a:t>
            </a:r>
            <a:r>
              <a:rPr lang="en-US" sz="23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FC-</a:t>
            </a:r>
            <a:r>
              <a:rPr lang="en-US" sz="2300" dirty="0" err="1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tptc</a:t>
            </a:r>
            <a:r>
              <a:rPr lang="en-US" sz="23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)</a:t>
            </a:r>
            <a:r>
              <a:rPr lang="en-US" sz="23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en-US" sz="23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</a:br>
            <a:r>
              <a:rPr lang="en-US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ea typeface="+mj-ea"/>
                <a:cs typeface="+mj-cs"/>
              </a:rPr>
              <a:t>Steve </a:t>
            </a:r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ea typeface="+mj-ea"/>
                <a:cs typeface="+mj-cs"/>
              </a:rPr>
              <a:t>Flowers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3C5A96"/>
              </a:gs>
              <a:gs pos="50000">
                <a:srgbClr val="3C5A96"/>
              </a:gs>
              <a:gs pos="100000">
                <a:srgbClr val="314A7B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pic>
        <p:nvPicPr>
          <p:cNvPr id="12293" name="Picture 5" descr="cg_DH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00200"/>
            <a:ext cx="6437313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295400" y="3124200"/>
            <a:ext cx="655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1925" y="3260725"/>
            <a:ext cx="8820150" cy="701675"/>
          </a:xfrm>
        </p:spPr>
        <p:txBody>
          <a:bodyPr rtlCol="0" anchor="t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/>
              <a:t>Electronic Performance Support Solutions</a:t>
            </a: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>
          <a:xfrm>
            <a:off x="161925" y="4632325"/>
            <a:ext cx="8820150" cy="701675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3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USCG Performance Technology Center (</a:t>
            </a:r>
            <a:r>
              <a:rPr lang="en-US" sz="23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FC-</a:t>
            </a:r>
            <a:r>
              <a:rPr lang="en-US" sz="2300" dirty="0" err="1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tptc</a:t>
            </a:r>
            <a:r>
              <a:rPr lang="en-US" sz="23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)</a:t>
            </a:r>
            <a:r>
              <a:rPr lang="en-US" sz="23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en-US" sz="23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</a:br>
            <a:r>
              <a:rPr lang="en-US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ea typeface="+mj-ea"/>
                <a:cs typeface="+mj-cs"/>
              </a:rPr>
              <a:t>Steve </a:t>
            </a:r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ea typeface="+mj-ea"/>
                <a:cs typeface="+mj-cs"/>
              </a:rPr>
              <a:t>Flowers</a:t>
            </a:r>
          </a:p>
        </p:txBody>
      </p:sp>
      <p:sp>
        <p:nvSpPr>
          <p:cNvPr id="7" name="Arc 6"/>
          <p:cNvSpPr/>
          <p:nvPr/>
        </p:nvSpPr>
        <p:spPr>
          <a:xfrm rot="4818676" flipV="1">
            <a:off x="1706569" y="3631765"/>
            <a:ext cx="701662" cy="344020"/>
          </a:xfrm>
          <a:prstGeom prst="arc">
            <a:avLst/>
          </a:prstGeom>
          <a:ln w="28575">
            <a:solidFill>
              <a:schemeClr val="bg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09800" y="3962400"/>
            <a:ext cx="5404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Embedded tools are available to / part of the work</a:t>
            </a:r>
            <a:endParaRPr lang="en-US" i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184275" y="2819400"/>
            <a:ext cx="6775450" cy="762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2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Moments of need</a:t>
            </a:r>
            <a:endParaRPr lang="en-US" sz="42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447800" y="838200"/>
            <a:ext cx="12139862" cy="9906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According to Bob Mosher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and Conrad </a:t>
            </a:r>
            <a:r>
              <a:rPr lang="en-US" sz="2800" dirty="0" err="1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Gottfredson</a:t>
            </a:r>
            <a:endParaRPr lang="en-US" sz="2800" dirty="0" smtClean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endParaRPr lang="en-US" sz="2800" dirty="0" smtClean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86200" y="4343400"/>
            <a:ext cx="1520791" cy="1520791"/>
          </a:xfrm>
          <a:prstGeom prst="ellips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Apply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705648">
            <a:off x="2854231" y="4595955"/>
            <a:ext cx="1038698" cy="54319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133600" y="4182175"/>
            <a:ext cx="1295400" cy="1295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 rot="3520481">
            <a:off x="3487865" y="3666050"/>
            <a:ext cx="1038698" cy="543194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200400" y="2590800"/>
            <a:ext cx="1295400" cy="12954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More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 rot="6925212">
            <a:off x="4711786" y="3657001"/>
            <a:ext cx="1038698" cy="543194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724400" y="2590800"/>
            <a:ext cx="1295400" cy="12954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Change</a:t>
            </a:r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 rot="10191256">
            <a:off x="5430672" y="4583037"/>
            <a:ext cx="1038698" cy="54319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848150" y="4182175"/>
            <a:ext cx="1295400" cy="12954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Solve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503966" y="1981200"/>
            <a:ext cx="4136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There are 5 moments of learning need: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437" y="685800"/>
            <a:ext cx="8659127" cy="524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6798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A similar take – this is a tool we’ve added to the USCG ADL SOP. 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6773" y="-133546"/>
            <a:ext cx="92964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http://3.bp.blogspot.com/-F3OtvamG75Q/T5WS7gamKOI/AAAAAAAAFOA/luz7BBypMfg/s1600/define_the_pyrami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80954"/>
            <a:ext cx="4310456" cy="3124200"/>
          </a:xfrm>
          <a:prstGeom prst="rect">
            <a:avLst/>
          </a:prstGeom>
          <a:noFill/>
        </p:spPr>
      </p:pic>
      <p:sp>
        <p:nvSpPr>
          <p:cNvPr id="5" name="Arc 4"/>
          <p:cNvSpPr/>
          <p:nvPr/>
        </p:nvSpPr>
        <p:spPr>
          <a:xfrm rot="3543086" flipV="1">
            <a:off x="4043573" y="3612884"/>
            <a:ext cx="1762758" cy="864268"/>
          </a:xfrm>
          <a:prstGeom prst="arc">
            <a:avLst>
              <a:gd name="adj1" fmla="val 18111228"/>
              <a:gd name="adj2" fmla="val 21323848"/>
            </a:avLst>
          </a:prstGeom>
          <a:ln w="28575">
            <a:solidFill>
              <a:schemeClr val="accent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hlinkClick r:id="rId4"/>
          </p:cNvPr>
          <p:cNvSpPr/>
          <p:nvPr/>
        </p:nvSpPr>
        <p:spPr>
          <a:xfrm>
            <a:off x="5486400" y="4045018"/>
            <a:ext cx="3532107" cy="15304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Want some context for this great diagram? See a great article </a:t>
            </a:r>
            <a:r>
              <a:rPr lang="en-US" sz="1400" b="1" dirty="0"/>
              <a:t>from Conrad here: </a:t>
            </a:r>
            <a:r>
              <a:rPr lang="en-US" sz="1400" dirty="0"/>
              <a:t>http://www.learningsolutionsmag.com/articles/1228/what-we-got-here-is--an-epss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m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2774" y="609600"/>
            <a:ext cx="7298453" cy="547384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2700000">
            <a:off x="2455459" y="1275869"/>
            <a:ext cx="953455" cy="874235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13500000" flipV="1">
            <a:off x="5668475" y="4471043"/>
            <a:ext cx="953455" cy="90992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6096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Concepts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5237704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Process &amp; Steps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29400" y="5562600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Reference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914400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Explanations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1230868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Simulations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09600" y="1752600"/>
            <a:ext cx="7848600" cy="3657600"/>
            <a:chOff x="609600" y="1752600"/>
            <a:chExt cx="7848600" cy="3657600"/>
          </a:xfrm>
        </p:grpSpPr>
        <p:sp>
          <p:nvSpPr>
            <p:cNvPr id="24578" name="TextBox 3"/>
            <p:cNvSpPr txBox="1">
              <a:spLocks noChangeArrowheads="1"/>
            </p:cNvSpPr>
            <p:nvPr/>
          </p:nvSpPr>
          <p:spPr bwMode="auto">
            <a:xfrm>
              <a:off x="842963" y="4229100"/>
              <a:ext cx="1716087" cy="4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300">
                  <a:solidFill>
                    <a:schemeClr val="bg1"/>
                  </a:solidFill>
                  <a:latin typeface="Georgia" pitchFamily="18" charset="0"/>
                </a:rPr>
                <a:t>Not Getting</a:t>
              </a:r>
            </a:p>
          </p:txBody>
        </p:sp>
        <p:sp>
          <p:nvSpPr>
            <p:cNvPr id="24579" name="TextBox 4"/>
            <p:cNvSpPr txBox="1">
              <a:spLocks noChangeArrowheads="1"/>
            </p:cNvSpPr>
            <p:nvPr/>
          </p:nvSpPr>
          <p:spPr bwMode="auto">
            <a:xfrm>
              <a:off x="3025775" y="4229100"/>
              <a:ext cx="1169988" cy="4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300">
                  <a:solidFill>
                    <a:schemeClr val="bg1"/>
                  </a:solidFill>
                  <a:latin typeface="Georgia" pitchFamily="18" charset="0"/>
                </a:rPr>
                <a:t>Not Yet</a:t>
              </a:r>
            </a:p>
          </p:txBody>
        </p:sp>
        <p:sp>
          <p:nvSpPr>
            <p:cNvPr id="24580" name="TextBox 5"/>
            <p:cNvSpPr txBox="1">
              <a:spLocks noChangeArrowheads="1"/>
            </p:cNvSpPr>
            <p:nvPr/>
          </p:nvSpPr>
          <p:spPr bwMode="auto">
            <a:xfrm>
              <a:off x="4662488" y="4229100"/>
              <a:ext cx="1670050" cy="4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300">
                  <a:solidFill>
                    <a:schemeClr val="bg1"/>
                  </a:solidFill>
                  <a:latin typeface="Georgia" pitchFamily="18" charset="0"/>
                </a:rPr>
                <a:t>In Training</a:t>
              </a:r>
            </a:p>
          </p:txBody>
        </p:sp>
        <p:sp>
          <p:nvSpPr>
            <p:cNvPr id="24581" name="TextBox 6"/>
            <p:cNvSpPr txBox="1">
              <a:spLocks noChangeArrowheads="1"/>
            </p:cNvSpPr>
            <p:nvPr/>
          </p:nvSpPr>
          <p:spPr bwMode="auto">
            <a:xfrm>
              <a:off x="6800850" y="4229100"/>
              <a:ext cx="1423988" cy="4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300">
                  <a:solidFill>
                    <a:schemeClr val="bg1"/>
                  </a:solidFill>
                  <a:latin typeface="Georgia" pitchFamily="18" charset="0"/>
                </a:rPr>
                <a:t>Long Ago</a:t>
              </a:r>
            </a:p>
          </p:txBody>
        </p:sp>
        <p:grpSp>
          <p:nvGrpSpPr>
            <p:cNvPr id="24582" name="Group 29"/>
            <p:cNvGrpSpPr>
              <a:grpSpLocks/>
            </p:cNvGrpSpPr>
            <p:nvPr/>
          </p:nvGrpSpPr>
          <p:grpSpPr bwMode="auto">
            <a:xfrm>
              <a:off x="609600" y="1752600"/>
              <a:ext cx="7848600" cy="2590800"/>
              <a:chOff x="609600" y="762000"/>
              <a:chExt cx="7848600" cy="3581400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 flipH="1" flipV="1">
                <a:off x="-1181100" y="2552700"/>
                <a:ext cx="3581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 flipH="1" flipV="1">
                <a:off x="1001713" y="2552700"/>
                <a:ext cx="3581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 flipH="1" flipV="1">
                <a:off x="2638425" y="2552700"/>
                <a:ext cx="3581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 flipH="1" flipV="1">
                <a:off x="4776788" y="2552700"/>
                <a:ext cx="3581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 flipH="1" flipV="1">
                <a:off x="6667500" y="2552700"/>
                <a:ext cx="3581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ectangle 14"/>
              <p:cNvSpPr/>
              <p:nvPr/>
            </p:nvSpPr>
            <p:spPr>
              <a:xfrm>
                <a:off x="609600" y="1905328"/>
                <a:ext cx="7848600" cy="1217939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635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latin typeface="Georgia" pitchFamily="18" charset="0"/>
                  </a:rPr>
                  <a:t>EPSS and Job Aids are TOOLS that can span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latin typeface="Georgia" pitchFamily="18" charset="0"/>
                  </a:rPr>
                  <a:t>all performer states and levels of expertise</a:t>
                </a:r>
              </a:p>
            </p:txBody>
          </p:sp>
        </p:grpSp>
        <p:sp>
          <p:nvSpPr>
            <p:cNvPr id="24583" name="TextBox 17"/>
            <p:cNvSpPr txBox="1">
              <a:spLocks noChangeArrowheads="1"/>
            </p:cNvSpPr>
            <p:nvPr/>
          </p:nvSpPr>
          <p:spPr bwMode="auto">
            <a:xfrm>
              <a:off x="2490788" y="5026025"/>
              <a:ext cx="4162425" cy="384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900">
                  <a:solidFill>
                    <a:schemeClr val="bg1"/>
                  </a:solidFill>
                  <a:latin typeface="Georgia" pitchFamily="18" charset="0"/>
                </a:rPr>
                <a:t>Training / Formal Skill Development</a:t>
              </a:r>
            </a:p>
          </p:txBody>
        </p:sp>
        <p:sp>
          <p:nvSpPr>
            <p:cNvPr id="20" name="Left Bracket 19"/>
            <p:cNvSpPr/>
            <p:nvPr/>
          </p:nvSpPr>
          <p:spPr>
            <a:xfrm rot="16200000">
              <a:off x="4610100" y="1638300"/>
              <a:ext cx="76200" cy="6400800"/>
            </a:xfrm>
            <a:prstGeom prst="lef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rot="5400000" flipH="1" flipV="1">
              <a:off x="4497387" y="4954588"/>
              <a:ext cx="1492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3390900" y="1066800"/>
            <a:ext cx="1909763" cy="1909763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Data</a:t>
            </a:r>
          </a:p>
        </p:txBody>
      </p:sp>
      <p:sp>
        <p:nvSpPr>
          <p:cNvPr id="16" name="Oval 15"/>
          <p:cNvSpPr/>
          <p:nvPr/>
        </p:nvSpPr>
        <p:spPr>
          <a:xfrm>
            <a:off x="2133600" y="2247900"/>
            <a:ext cx="1909763" cy="1909763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Knowledge</a:t>
            </a:r>
          </a:p>
        </p:txBody>
      </p:sp>
      <p:sp>
        <p:nvSpPr>
          <p:cNvPr id="18" name="Oval 17"/>
          <p:cNvSpPr/>
          <p:nvPr/>
        </p:nvSpPr>
        <p:spPr>
          <a:xfrm>
            <a:off x="3390900" y="3424238"/>
            <a:ext cx="1909763" cy="190976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Skill</a:t>
            </a:r>
          </a:p>
        </p:txBody>
      </p:sp>
      <p:sp>
        <p:nvSpPr>
          <p:cNvPr id="19" name="Oval 18"/>
          <p:cNvSpPr/>
          <p:nvPr/>
        </p:nvSpPr>
        <p:spPr>
          <a:xfrm>
            <a:off x="4648200" y="2247900"/>
            <a:ext cx="1909763" cy="1909763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Task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rot="5400000" flipH="1" flipV="1">
            <a:off x="2019300" y="4381500"/>
            <a:ext cx="914400" cy="2286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362200" y="4648200"/>
            <a:ext cx="1066800" cy="304800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8" name="TextBox 23"/>
          <p:cNvSpPr txBox="1">
            <a:spLocks noChangeArrowheads="1"/>
          </p:cNvSpPr>
          <p:nvPr/>
        </p:nvSpPr>
        <p:spPr bwMode="auto">
          <a:xfrm>
            <a:off x="250825" y="4964112"/>
            <a:ext cx="2187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itchFamily="18" charset="0"/>
              </a:rPr>
              <a:t>Schools Focus Here</a:t>
            </a:r>
          </a:p>
        </p:txBody>
      </p:sp>
      <p:sp>
        <p:nvSpPr>
          <p:cNvPr id="25609" name="TextBox 24"/>
          <p:cNvSpPr txBox="1">
            <a:spLocks noChangeArrowheads="1"/>
          </p:cNvSpPr>
          <p:nvPr/>
        </p:nvSpPr>
        <p:spPr bwMode="auto">
          <a:xfrm>
            <a:off x="6477000" y="762000"/>
            <a:ext cx="24558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Georgia" pitchFamily="18" charset="0"/>
              </a:rPr>
              <a:t>Tech Pubs Focus Here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0800000" flipV="1">
            <a:off x="5257800" y="1143000"/>
            <a:ext cx="1219200" cy="4572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600700" y="1333500"/>
            <a:ext cx="1066800" cy="685800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5600700" y="4457700"/>
            <a:ext cx="990600" cy="3048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>
            <a:off x="5105400" y="5029200"/>
            <a:ext cx="1143000" cy="76200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4" name="TextBox 35"/>
          <p:cNvSpPr txBox="1">
            <a:spLocks noChangeArrowheads="1"/>
          </p:cNvSpPr>
          <p:nvPr/>
        </p:nvSpPr>
        <p:spPr bwMode="auto">
          <a:xfrm>
            <a:off x="6324600" y="5105400"/>
            <a:ext cx="195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Georgia" pitchFamily="18" charset="0"/>
              </a:rPr>
              <a:t>EPSS Focus Here</a:t>
            </a:r>
          </a:p>
        </p:txBody>
      </p:sp>
      <p:sp>
        <p:nvSpPr>
          <p:cNvPr id="25615" name="TextBox 36"/>
          <p:cNvSpPr txBox="1">
            <a:spLocks noChangeArrowheads="1"/>
          </p:cNvSpPr>
          <p:nvPr/>
        </p:nvSpPr>
        <p:spPr bwMode="auto">
          <a:xfrm>
            <a:off x="1219200" y="4343400"/>
            <a:ext cx="1155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>
                <a:solidFill>
                  <a:schemeClr val="bg1"/>
                </a:solidFill>
                <a:latin typeface="Georgia" pitchFamily="18" charset="0"/>
              </a:rPr>
              <a:t>Heavier Focus</a:t>
            </a:r>
          </a:p>
        </p:txBody>
      </p:sp>
      <p:sp>
        <p:nvSpPr>
          <p:cNvPr id="25616" name="TextBox 37"/>
          <p:cNvSpPr txBox="1">
            <a:spLocks noChangeArrowheads="1"/>
          </p:cNvSpPr>
          <p:nvPr/>
        </p:nvSpPr>
        <p:spPr bwMode="auto">
          <a:xfrm>
            <a:off x="6172200" y="4419600"/>
            <a:ext cx="1155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>
                <a:solidFill>
                  <a:schemeClr val="bg1"/>
                </a:solidFill>
                <a:latin typeface="Georgia" pitchFamily="18" charset="0"/>
              </a:rPr>
              <a:t>Heavier Focus</a:t>
            </a:r>
          </a:p>
        </p:txBody>
      </p:sp>
      <p:sp>
        <p:nvSpPr>
          <p:cNvPr id="25617" name="TextBox 38"/>
          <p:cNvSpPr txBox="1">
            <a:spLocks noChangeArrowheads="1"/>
          </p:cNvSpPr>
          <p:nvPr/>
        </p:nvSpPr>
        <p:spPr bwMode="auto">
          <a:xfrm>
            <a:off x="4876800" y="838200"/>
            <a:ext cx="1155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>
                <a:solidFill>
                  <a:schemeClr val="bg1"/>
                </a:solidFill>
                <a:latin typeface="Georgia" pitchFamily="18" charset="0"/>
              </a:rPr>
              <a:t>Heavier Focus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6773" y="-133546"/>
            <a:ext cx="92964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isticsSupport_typic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399" y="0"/>
            <a:ext cx="5506825" cy="6419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6773" y="-133546"/>
            <a:ext cx="92964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PSS_Plac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119" y="276914"/>
            <a:ext cx="6617616" cy="54380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184275" y="1371600"/>
            <a:ext cx="6775450" cy="762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2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Design Process</a:t>
            </a:r>
            <a:endParaRPr lang="en-US" sz="42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23900" y="2514600"/>
            <a:ext cx="7696200" cy="762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Task Analysis &gt; Validation &gt; Capture</a:t>
            </a:r>
            <a:endParaRPr lang="en-US" sz="28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184275" y="1371600"/>
            <a:ext cx="6775450" cy="762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2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Design Process</a:t>
            </a:r>
            <a:endParaRPr lang="en-US" sz="42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23900" y="2514600"/>
            <a:ext cx="7696200" cy="762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Georgia" pitchFamily="18" charset="0"/>
                <a:ea typeface="+mj-ea"/>
                <a:cs typeface="+mj-cs"/>
              </a:rPr>
              <a:t>Task Analysis &gt; Validation &gt; Capture</a:t>
            </a:r>
            <a:endParaRPr 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Georgia" pitchFamily="18" charset="0"/>
              <a:ea typeface="+mj-ea"/>
              <a:cs typeface="+mj-cs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572000" y="3276600"/>
            <a:ext cx="0" cy="6858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685800" y="4038600"/>
            <a:ext cx="7696200" cy="762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Results in focused </a:t>
            </a:r>
            <a:r>
              <a:rPr lang="en-US" sz="2400" dirty="0" err="1" smtClean="0">
                <a:solidFill>
                  <a:srgbClr val="FFC000"/>
                </a:solidFill>
                <a:latin typeface="Georgia" pitchFamily="18" charset="0"/>
                <a:ea typeface="+mj-ea"/>
                <a:cs typeface="+mj-cs"/>
              </a:rPr>
              <a:t>curation</a:t>
            </a:r>
            <a:r>
              <a:rPr lang="en-US" sz="24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 of task support.</a:t>
            </a:r>
            <a:endParaRPr lang="en-US" sz="24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7" name="Arc 6"/>
          <p:cNvSpPr/>
          <p:nvPr/>
        </p:nvSpPr>
        <p:spPr>
          <a:xfrm rot="4818676" flipV="1">
            <a:off x="4419625" y="4357034"/>
            <a:ext cx="701662" cy="344020"/>
          </a:xfrm>
          <a:prstGeom prst="arc">
            <a:avLst/>
          </a:prstGeom>
          <a:ln w="28575">
            <a:solidFill>
              <a:schemeClr val="bg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922856" y="4687669"/>
            <a:ext cx="3840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Intentional process that filters and amplifies value by collecting and maintaining a body of information over the life-cycle of the need. 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4219"/>
            <a:ext cx="9144000" cy="546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 txBox="1">
            <a:spLocks noChangeArrowheads="1"/>
          </p:cNvSpPr>
          <p:nvPr/>
        </p:nvSpPr>
        <p:spPr>
          <a:xfrm>
            <a:off x="161925" y="365125"/>
            <a:ext cx="8820150" cy="701675"/>
          </a:xfrm>
          <a:prstGeom prst="rect">
            <a:avLst/>
          </a:prstGeom>
          <a:noFill/>
        </p:spPr>
        <p:txBody>
          <a:bodyPr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2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Survey results from evaluation…</a:t>
            </a:r>
            <a:endParaRPr lang="en-US" sz="20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4572000"/>
            <a:ext cx="35052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Rated as good or excellent.</a:t>
            </a: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53000" y="4572000"/>
            <a:ext cx="33528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Saw value on other platforms.</a:t>
            </a: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62100" y="5410200"/>
            <a:ext cx="6019800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Most thought the EPSS was easy to use and </a:t>
            </a:r>
            <a:r>
              <a:rPr lang="en-US" sz="2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a must </a:t>
            </a:r>
            <a:r>
              <a:rPr lang="en-US" sz="2200" dirty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have as a consolidated reference.</a:t>
            </a:r>
            <a:endParaRPr lang="en-US" sz="2200" dirty="0">
              <a:latin typeface="+mn-lt"/>
              <a:cs typeface="+mn-cs"/>
            </a:endParaRPr>
          </a:p>
        </p:txBody>
      </p:sp>
      <p:pic>
        <p:nvPicPr>
          <p:cNvPr id="16390" name="Picture 7" descr="100%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981200"/>
            <a:ext cx="1828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8" descr="94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676400"/>
            <a:ext cx="36830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81000" y="2476500"/>
            <a:ext cx="1957388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0600" y="2476500"/>
            <a:ext cx="2476500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100%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09600" y="51054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H="1" flipV="1">
            <a:off x="2628900" y="3314700"/>
            <a:ext cx="358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 rot="16200000" flipH="1">
            <a:off x="3314700" y="1562100"/>
            <a:ext cx="381000" cy="304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752600" y="1219200"/>
            <a:ext cx="2710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This person also hates puppies.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0"/>
            <a:ext cx="9144000" cy="6418907"/>
          </a:xfrm>
          <a:prstGeom prst="rect">
            <a:avLst/>
          </a:prstGeom>
          <a:gradFill flip="none" rotWithShape="1">
            <a:gsLst>
              <a:gs pos="0">
                <a:srgbClr val="3C5A96"/>
              </a:gs>
              <a:gs pos="50000">
                <a:srgbClr val="3C5A96"/>
              </a:gs>
              <a:gs pos="100000">
                <a:srgbClr val="314A7B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pSp>
        <p:nvGrpSpPr>
          <p:cNvPr id="17413" name="Group 8"/>
          <p:cNvGrpSpPr>
            <a:grpSpLocks/>
          </p:cNvGrpSpPr>
          <p:nvPr/>
        </p:nvGrpSpPr>
        <p:grpSpPr bwMode="auto">
          <a:xfrm>
            <a:off x="-152400" y="2514600"/>
            <a:ext cx="7953375" cy="1333619"/>
            <a:chOff x="685792" y="2499153"/>
            <a:chExt cx="7953479" cy="1333354"/>
          </a:xfrm>
        </p:grpSpPr>
        <p:sp>
          <p:nvSpPr>
            <p:cNvPr id="5" name="Rectangle 1"/>
            <p:cNvSpPr>
              <a:spLocks noChangeArrowheads="1"/>
            </p:cNvSpPr>
            <p:nvPr/>
          </p:nvSpPr>
          <p:spPr bwMode="auto">
            <a:xfrm>
              <a:off x="685792" y="2499153"/>
              <a:ext cx="6705688" cy="800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r">
                <a:defRPr/>
              </a:pPr>
              <a:r>
                <a:rPr lang="en-US" sz="4600" i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Georgia" pitchFamily="18" charset="0"/>
                  <a:cs typeface="Times New Roman" pitchFamily="18" charset="0"/>
                </a:rPr>
                <a:t>‘The EPSS </a:t>
              </a:r>
              <a:r>
                <a:rPr lang="en-US" sz="4600" i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Georgia" pitchFamily="18" charset="0"/>
                  <a:cs typeface="Times New Roman" pitchFamily="18" charset="0"/>
                </a:rPr>
                <a:t>needs </a:t>
              </a:r>
              <a:r>
                <a:rPr lang="en-US" sz="4600" i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Georgia" pitchFamily="18" charset="0"/>
                  <a:cs typeface="Times New Roman" pitchFamily="18" charset="0"/>
                </a:rPr>
                <a:t>to</a:t>
              </a:r>
              <a:endParaRPr lang="en-US" sz="46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524003" y="3032447"/>
              <a:ext cx="7115268" cy="8000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en-US" sz="4600" i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Georgia" pitchFamily="18" charset="0"/>
                  <a:cs typeface="Times New Roman" pitchFamily="18" charset="0"/>
                </a:rPr>
                <a:t>cover</a:t>
              </a:r>
              <a:r>
                <a:rPr lang="en-US" sz="4600" i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Georgia" pitchFamily="18" charset="0"/>
                </a:rPr>
                <a:t> </a:t>
              </a:r>
              <a:r>
                <a:rPr lang="en-US" sz="4600" i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Georgia" pitchFamily="18" charset="0"/>
                  <a:cs typeface="Times New Roman" pitchFamily="18" charset="0"/>
                </a:rPr>
                <a:t>more </a:t>
              </a:r>
              <a:r>
                <a:rPr lang="en-US" sz="4600" i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Georgia" pitchFamily="18" charset="0"/>
                  <a:cs typeface="Times New Roman" pitchFamily="18" charset="0"/>
                </a:rPr>
                <a:t>systems.’</a:t>
              </a:r>
              <a:endParaRPr lang="en-US" sz="46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676400" y="2476500"/>
            <a:ext cx="5791200" cy="1905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In the last two years we </a:t>
            </a:r>
            <a:r>
              <a:rPr lang="en-US" sz="36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added the Gyro, Autopilot, </a:t>
            </a:r>
            <a:r>
              <a:rPr lang="en-US" sz="36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HPU, OWS and RO.</a:t>
            </a:r>
            <a:endParaRPr lang="en-US" sz="36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184275" y="2743200"/>
            <a:ext cx="6775450" cy="13716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We </a:t>
            </a:r>
            <a:r>
              <a:rPr lang="en-US" sz="36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also </a:t>
            </a:r>
            <a:r>
              <a:rPr lang="en-US" sz="36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evolved </a:t>
            </a:r>
            <a:r>
              <a:rPr lang="en-US" sz="36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the product design in small increments.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381000" y="5181600"/>
            <a:ext cx="8382000" cy="10668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Adding content presentation strategies that tune information to the level of performer (apprentice, journeyman, master).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444341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533400"/>
            <a:ext cx="3987800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eeform 7"/>
          <p:cNvSpPr/>
          <p:nvPr/>
        </p:nvSpPr>
        <p:spPr>
          <a:xfrm>
            <a:off x="4572000" y="533400"/>
            <a:ext cx="381000" cy="4267200"/>
          </a:xfrm>
          <a:custGeom>
            <a:avLst/>
            <a:gdLst>
              <a:gd name="connsiteX0" fmla="*/ 0 w 3962400"/>
              <a:gd name="connsiteY0" fmla="*/ 0 h 2590800"/>
              <a:gd name="connsiteX1" fmla="*/ 3962400 w 3962400"/>
              <a:gd name="connsiteY1" fmla="*/ 0 h 2590800"/>
              <a:gd name="connsiteX2" fmla="*/ 3962400 w 3962400"/>
              <a:gd name="connsiteY2" fmla="*/ 2590800 h 2590800"/>
              <a:gd name="connsiteX3" fmla="*/ 0 w 3962400"/>
              <a:gd name="connsiteY3" fmla="*/ 2590800 h 2590800"/>
              <a:gd name="connsiteX4" fmla="*/ 0 w 3962400"/>
              <a:gd name="connsiteY4" fmla="*/ 0 h 2590800"/>
              <a:gd name="connsiteX0" fmla="*/ 381000 w 4343400"/>
              <a:gd name="connsiteY0" fmla="*/ 0 h 3124200"/>
              <a:gd name="connsiteX1" fmla="*/ 4343400 w 4343400"/>
              <a:gd name="connsiteY1" fmla="*/ 0 h 3124200"/>
              <a:gd name="connsiteX2" fmla="*/ 4343400 w 4343400"/>
              <a:gd name="connsiteY2" fmla="*/ 2590800 h 3124200"/>
              <a:gd name="connsiteX3" fmla="*/ 0 w 4343400"/>
              <a:gd name="connsiteY3" fmla="*/ 3124200 h 3124200"/>
              <a:gd name="connsiteX4" fmla="*/ 381000 w 4343400"/>
              <a:gd name="connsiteY4" fmla="*/ 0 h 3124200"/>
              <a:gd name="connsiteX0" fmla="*/ 381000 w 4343400"/>
              <a:gd name="connsiteY0" fmla="*/ 0 h 3657600"/>
              <a:gd name="connsiteX1" fmla="*/ 4343400 w 4343400"/>
              <a:gd name="connsiteY1" fmla="*/ 0 h 3657600"/>
              <a:gd name="connsiteX2" fmla="*/ 0 w 4343400"/>
              <a:gd name="connsiteY2" fmla="*/ 3657600 h 3657600"/>
              <a:gd name="connsiteX3" fmla="*/ 0 w 4343400"/>
              <a:gd name="connsiteY3" fmla="*/ 3124200 h 3657600"/>
              <a:gd name="connsiteX4" fmla="*/ 381000 w 4343400"/>
              <a:gd name="connsiteY4" fmla="*/ 0 h 3657600"/>
              <a:gd name="connsiteX0" fmla="*/ 381000 w 381000"/>
              <a:gd name="connsiteY0" fmla="*/ 0 h 4267200"/>
              <a:gd name="connsiteX1" fmla="*/ 381000 w 381000"/>
              <a:gd name="connsiteY1" fmla="*/ 4267200 h 4267200"/>
              <a:gd name="connsiteX2" fmla="*/ 0 w 381000"/>
              <a:gd name="connsiteY2" fmla="*/ 3657600 h 4267200"/>
              <a:gd name="connsiteX3" fmla="*/ 0 w 381000"/>
              <a:gd name="connsiteY3" fmla="*/ 3124200 h 4267200"/>
              <a:gd name="connsiteX4" fmla="*/ 381000 w 381000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" h="4267200">
                <a:moveTo>
                  <a:pt x="381000" y="0"/>
                </a:moveTo>
                <a:lnTo>
                  <a:pt x="381000" y="4267200"/>
                </a:lnTo>
                <a:lnTo>
                  <a:pt x="0" y="3657600"/>
                </a:lnTo>
                <a:lnTo>
                  <a:pt x="0" y="3124200"/>
                </a:lnTo>
                <a:lnTo>
                  <a:pt x="381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591470" y="2476500"/>
            <a:ext cx="5961061" cy="1905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Fusing media into a reference hybrid available where the work is done.</a:t>
            </a:r>
            <a:endParaRPr lang="en-US" sz="36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333500" y="5181600"/>
            <a:ext cx="6477000" cy="10668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Adding skill builders and employing orientation strategies where necessary.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1000"/>
            <a:ext cx="485616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2819400"/>
            <a:ext cx="28829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1066800"/>
            <a:ext cx="1600200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2438400"/>
            <a:ext cx="4191000" cy="266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184275" y="2819400"/>
            <a:ext cx="6775450" cy="762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2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Long term…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011238" y="2781300"/>
            <a:ext cx="7121525" cy="12954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5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Make them easy to find</a:t>
            </a:r>
            <a:endParaRPr lang="en-US" sz="35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66773" y="-133546"/>
            <a:ext cx="92964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0"/>
            <a:ext cx="7772400" cy="639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4419600" y="2743200"/>
            <a:ext cx="3886200" cy="12954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5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Usable across platforms</a:t>
            </a:r>
            <a:endParaRPr lang="en-US" sz="3500" dirty="0">
              <a:solidFill>
                <a:schemeClr val="bg1"/>
              </a:solidFill>
              <a:latin typeface="Georgia" pitchFamily="18" charset="0"/>
              <a:ea typeface="+mj-ea"/>
              <a:cs typeface="+mj-cs"/>
            </a:endParaRPr>
          </a:p>
        </p:txBody>
      </p:sp>
      <p:pic>
        <p:nvPicPr>
          <p:cNvPr id="4" name="Picture 3" descr="iPad_Icon_PSD_by_alexesn[1].png"/>
          <p:cNvPicPr>
            <a:picLocks noChangeAspect="1"/>
          </p:cNvPicPr>
          <p:nvPr/>
        </p:nvPicPr>
        <p:blipFill>
          <a:blip r:embed="rId2" cstate="print">
            <a:grayscl/>
          </a:blip>
          <a:stretch>
            <a:fillRect/>
          </a:stretch>
        </p:blipFill>
        <p:spPr>
          <a:xfrm rot="21001091">
            <a:off x="396461" y="950076"/>
            <a:ext cx="4361264" cy="4955347"/>
          </a:xfrm>
          <a:prstGeom prst="rect">
            <a:avLst/>
          </a:prstGeom>
        </p:spPr>
      </p:pic>
      <p:pic>
        <p:nvPicPr>
          <p:cNvPr id="5" name="Picture 4" descr="android.png"/>
          <p:cNvPicPr>
            <a:picLocks noChangeAspect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>
          <a:xfrm rot="482002">
            <a:off x="3292564" y="2410289"/>
            <a:ext cx="1518585" cy="2516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1011238" y="1981200"/>
            <a:ext cx="7121525" cy="7620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5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S1000D, DITA, Working with DCMS to integrate sustainable logistics and support </a:t>
            </a:r>
            <a:r>
              <a:rPr lang="en-US" sz="35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products </a:t>
            </a:r>
            <a:r>
              <a:rPr lang="en-US" sz="35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that dovetail with </a:t>
            </a:r>
            <a:r>
              <a:rPr lang="en-US" sz="35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training </a:t>
            </a:r>
            <a:r>
              <a:rPr lang="en-US" sz="35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services.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2"/>
          <p:cNvSpPr>
            <a:spLocks noChangeArrowheads="1"/>
          </p:cNvSpPr>
          <p:nvPr/>
        </p:nvSpPr>
        <p:spPr bwMode="auto">
          <a:xfrm>
            <a:off x="533400" y="1909802"/>
            <a:ext cx="808513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000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" pitchFamily="18" charset="0"/>
              </a:rPr>
              <a:t>FORCECOM is primed to work with DCMS </a:t>
            </a:r>
          </a:p>
        </p:txBody>
      </p:sp>
      <p:sp>
        <p:nvSpPr>
          <p:cNvPr id="28675" name="Rectangle 13"/>
          <p:cNvSpPr>
            <a:spLocks noChangeArrowheads="1"/>
          </p:cNvSpPr>
          <p:nvPr/>
        </p:nvSpPr>
        <p:spPr bwMode="auto">
          <a:xfrm>
            <a:off x="1244600" y="2540000"/>
            <a:ext cx="6662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" pitchFamily="18" charset="0"/>
              </a:rPr>
              <a:t>to </a:t>
            </a:r>
            <a:r>
              <a:rPr lang="en-US" sz="3200" dirty="0">
                <a:solidFill>
                  <a:schemeClr val="bg1"/>
                </a:solidFill>
                <a:latin typeface="Georgia" pitchFamily="18" charset="0"/>
              </a:rPr>
              <a:t>provide targeted and sustainable</a:t>
            </a: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28676" name="Rectangle 14"/>
          <p:cNvSpPr>
            <a:spLocks noChangeArrowheads="1"/>
          </p:cNvSpPr>
          <p:nvPr/>
        </p:nvSpPr>
        <p:spPr bwMode="auto">
          <a:xfrm>
            <a:off x="809625" y="3225800"/>
            <a:ext cx="75326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" pitchFamily="18" charset="0"/>
              </a:rPr>
              <a:t>technical and human performance </a:t>
            </a:r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support </a:t>
            </a:r>
          </a:p>
        </p:txBody>
      </p:sp>
      <p:sp>
        <p:nvSpPr>
          <p:cNvPr id="28677" name="Rectangle 15"/>
          <p:cNvSpPr>
            <a:spLocks noChangeArrowheads="1"/>
          </p:cNvSpPr>
          <p:nvPr/>
        </p:nvSpPr>
        <p:spPr bwMode="auto">
          <a:xfrm>
            <a:off x="1530905" y="3810000"/>
            <a:ext cx="609012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to the </a:t>
            </a:r>
            <a:r>
              <a:rPr lang="en-US" sz="3000" dirty="0" smtClean="0">
                <a:solidFill>
                  <a:schemeClr val="bg1"/>
                </a:solidFill>
                <a:latin typeface="Georgia" pitchFamily="18" charset="0"/>
              </a:rPr>
              <a:t>people </a:t>
            </a:r>
            <a:r>
              <a:rPr lang="en-US" sz="3000" dirty="0">
                <a:solidFill>
                  <a:schemeClr val="bg1"/>
                </a:solidFill>
                <a:latin typeface="Georgia" pitchFamily="18" charset="0"/>
              </a:rPr>
              <a:t>that need it the most.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3C5A96"/>
              </a:gs>
              <a:gs pos="50000">
                <a:srgbClr val="3C5A96"/>
              </a:gs>
              <a:gs pos="100000">
                <a:srgbClr val="314A7B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161925" y="3602038"/>
            <a:ext cx="8820150" cy="701675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6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USCG Performance Technology Center (</a:t>
            </a:r>
            <a:r>
              <a:rPr lang="en-US" sz="26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FC-</a:t>
            </a:r>
            <a:r>
              <a:rPr lang="en-US" sz="2600" dirty="0" err="1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tptc</a:t>
            </a:r>
            <a:r>
              <a:rPr lang="en-US" sz="2600" dirty="0" smtClean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>)</a:t>
            </a:r>
            <a:r>
              <a:rPr lang="en-US" sz="26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  <a:t/>
            </a:r>
            <a:br>
              <a:rPr lang="en-US" sz="2600" dirty="0">
                <a:solidFill>
                  <a:schemeClr val="bg1"/>
                </a:solidFill>
                <a:latin typeface="Georgia" pitchFamily="18" charset="0"/>
                <a:ea typeface="+mj-ea"/>
                <a:cs typeface="+mj-cs"/>
              </a:rPr>
            </a:br>
            <a:endParaRPr lang="en-US" sz="2600" dirty="0">
              <a:solidFill>
                <a:schemeClr val="accent1">
                  <a:lumMod val="20000"/>
                  <a:lumOff val="80000"/>
                </a:schemeClr>
              </a:solidFill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4437063"/>
            <a:ext cx="75819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cs typeface="+mn-cs"/>
              </a:rPr>
              <a:t>Steve.T.Flowers@uscg.mil</a:t>
            </a:r>
            <a:endParaRPr lang="en-US" sz="2200" dirty="0">
              <a:solidFill>
                <a:schemeClr val="accent1">
                  <a:lumMod val="20000"/>
                  <a:lumOff val="80000"/>
                </a:schemeClr>
              </a:solidFill>
              <a:latin typeface="Georgia" pitchFamily="18" charset="0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4724400"/>
            <a:ext cx="758190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eorgia" pitchFamily="18" charset="0"/>
                <a:cs typeface="+mn-cs"/>
              </a:rPr>
              <a:t>757.856.2379</a:t>
            </a:r>
            <a:endParaRPr lang="en-US" sz="2200" dirty="0">
              <a:solidFill>
                <a:schemeClr val="accent1">
                  <a:lumMod val="20000"/>
                  <a:lumOff val="80000"/>
                </a:schemeClr>
              </a:solidFill>
              <a:latin typeface="Georgia" pitchFamily="18" charset="0"/>
              <a:cs typeface="+mn-cs"/>
            </a:endParaRPr>
          </a:p>
        </p:txBody>
      </p:sp>
      <p:pic>
        <p:nvPicPr>
          <p:cNvPr id="29704" name="Picture 8" descr="cg_DH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981200"/>
            <a:ext cx="6437313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1295400" y="3505200"/>
            <a:ext cx="655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3199</TotalTime>
  <Words>384</Words>
  <Application>Microsoft Office PowerPoint</Application>
  <PresentationFormat>On-screen Show (4:3)</PresentationFormat>
  <Paragraphs>70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Georgia</vt:lpstr>
      <vt:lpstr>Times New Roman</vt:lpstr>
      <vt:lpstr>Office Theme</vt:lpstr>
      <vt:lpstr>Electronic Performance Support Solutions</vt:lpstr>
      <vt:lpstr>Electronic Performance Support Solutions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Coast Guard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- 42 pt Georgia, White</dc:title>
  <dc:creator>STFlowers</dc:creator>
  <cp:lastModifiedBy>Irina Flowers</cp:lastModifiedBy>
  <cp:revision>230</cp:revision>
  <dcterms:created xsi:type="dcterms:W3CDTF">2010-05-26T17:14:41Z</dcterms:created>
  <dcterms:modified xsi:type="dcterms:W3CDTF">2014-09-19T19:24:22Z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DD34E5E1-F0D6-478B-A670-58A596CC842A</vt:lpwstr>
  </property>
  <property fmtid="{D5CDD505-2E9C-101B-9397-08002B2CF9AE}" pid="3" name="ArticulatePath">
    <vt:lpwstr>20120508_epss_presentation</vt:lpwstr>
  </property>
</Properties>
</file>