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984163" cy="7772400"/>
  <p:notesSz cx="6946900" cy="9220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1350" y="-312"/>
      </p:cViewPr>
      <p:guideLst>
        <p:guide orient="horz" pos="2448"/>
        <p:guide pos="409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3813" y="2414484"/>
            <a:ext cx="11036539" cy="166602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7625" y="4404360"/>
            <a:ext cx="9088914" cy="19862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E9F89-0539-4A67-8BCD-3879017C5134}" type="datetimeFigureOut">
              <a:rPr lang="en-US" smtClean="0"/>
              <a:pPr/>
              <a:t>6/8/2012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6E0D3-D968-4EE0-86B1-3ED583D0F0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E9F89-0539-4A67-8BCD-3879017C5134}" type="datetimeFigureOut">
              <a:rPr lang="en-US" smtClean="0"/>
              <a:pPr/>
              <a:t>6/8/2012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6E0D3-D968-4EE0-86B1-3ED583D0F0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5660" y="4994488"/>
            <a:ext cx="11036539" cy="154368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5660" y="3294275"/>
            <a:ext cx="11036539" cy="1700212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E9F89-0539-4A67-8BCD-3879017C5134}" type="datetimeFigureOut">
              <a:rPr lang="en-US" smtClean="0"/>
              <a:pPr/>
              <a:t>6/8/2012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6E0D3-D968-4EE0-86B1-3ED583D0F0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9208" y="1813562"/>
            <a:ext cx="5734672" cy="51294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0283" y="1813562"/>
            <a:ext cx="5734672" cy="51294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E9F89-0539-4A67-8BCD-3879017C5134}" type="datetimeFigureOut">
              <a:rPr lang="en-US" smtClean="0"/>
              <a:pPr/>
              <a:t>6/8/2012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6E0D3-D968-4EE0-86B1-3ED583D0F0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9209" y="1739795"/>
            <a:ext cx="5736927" cy="72506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9209" y="2464859"/>
            <a:ext cx="5736927" cy="447812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95775" y="1739795"/>
            <a:ext cx="5739180" cy="72506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95775" y="2464859"/>
            <a:ext cx="5739180" cy="447812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E9F89-0539-4A67-8BCD-3879017C5134}" type="datetimeFigureOut">
              <a:rPr lang="en-US" smtClean="0"/>
              <a:pPr/>
              <a:t>6/8/2012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6E0D3-D968-4EE0-86B1-3ED583D0F0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E9F89-0539-4A67-8BCD-3879017C5134}" type="datetimeFigureOut">
              <a:rPr lang="en-US" smtClean="0"/>
              <a:pPr/>
              <a:t>6/8/2012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6E0D3-D968-4EE0-86B1-3ED583D0F0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E9F89-0539-4A67-8BCD-3879017C5134}" type="datetimeFigureOut">
              <a:rPr lang="en-US" smtClean="0"/>
              <a:pPr/>
              <a:t>6/8/2012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6E0D3-D968-4EE0-86B1-3ED583D0F0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09" y="309457"/>
            <a:ext cx="4271700" cy="131699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6447" y="309458"/>
            <a:ext cx="7258508" cy="663352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9209" y="1626448"/>
            <a:ext cx="4271700" cy="531653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E9F89-0539-4A67-8BCD-3879017C5134}" type="datetimeFigureOut">
              <a:rPr lang="en-US" smtClean="0"/>
              <a:pPr/>
              <a:t>6/8/2012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6E0D3-D968-4EE0-86B1-3ED583D0F0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4987" y="5440680"/>
            <a:ext cx="7790498" cy="64230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4987" y="694478"/>
            <a:ext cx="7790498" cy="46634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4987" y="6082983"/>
            <a:ext cx="7790498" cy="91217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E9F89-0539-4A67-8BCD-3879017C5134}" type="datetimeFigureOut">
              <a:rPr lang="en-US" smtClean="0"/>
              <a:pPr/>
              <a:t>6/8/2012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6E0D3-D968-4EE0-86B1-3ED583D0F0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E9F89-0539-4A67-8BCD-3879017C5134}" type="datetimeFigureOut">
              <a:rPr lang="en-US" smtClean="0"/>
              <a:pPr/>
              <a:t>6/8/2012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6E0D3-D968-4EE0-86B1-3ED583D0F0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13519" y="311258"/>
            <a:ext cx="2921437" cy="66317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9208" y="311258"/>
            <a:ext cx="8547907" cy="663172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E9F89-0539-4A67-8BCD-3879017C5134}" type="datetimeFigureOut">
              <a:rPr lang="en-US" smtClean="0"/>
              <a:pPr/>
              <a:t>6/8/2012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6E0D3-D968-4EE0-86B1-3ED583D0F0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9209" y="311256"/>
            <a:ext cx="11685747" cy="1295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9209" y="1813562"/>
            <a:ext cx="11685747" cy="5129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9208" y="7203865"/>
            <a:ext cx="3029638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CE9F89-0539-4A67-8BCD-3879017C5134}" type="datetimeFigureOut">
              <a:rPr lang="en-US" smtClean="0"/>
              <a:pPr/>
              <a:t>6/8/2012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36256" y="7203865"/>
            <a:ext cx="4111652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05317" y="7203865"/>
            <a:ext cx="3029638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F6E0D3-D968-4EE0-86B1-3ED583D0F08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649209" y="5527040"/>
            <a:ext cx="11685747" cy="1986280"/>
            <a:chOff x="457200" y="1447800"/>
            <a:chExt cx="8229600" cy="1752600"/>
          </a:xfrm>
        </p:grpSpPr>
        <p:sp>
          <p:nvSpPr>
            <p:cNvPr id="11" name="Rectangle 10"/>
            <p:cNvSpPr/>
            <p:nvPr/>
          </p:nvSpPr>
          <p:spPr>
            <a:xfrm>
              <a:off x="457200" y="1447800"/>
              <a:ext cx="2438400" cy="457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 smtClean="0"/>
                <a:t>FEA / RTA</a:t>
              </a:r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57200" y="1905000"/>
              <a:ext cx="2438400" cy="12954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2">
                      <a:lumMod val="75000"/>
                    </a:schemeClr>
                  </a:solidFill>
                </a:rPr>
                <a:t>Solution </a:t>
              </a:r>
              <a:r>
                <a:rPr lang="en-US" b="1" dirty="0" smtClean="0">
                  <a:solidFill>
                    <a:schemeClr val="tx2">
                      <a:lumMod val="75000"/>
                    </a:schemeClr>
                  </a:solidFill>
                </a:rPr>
                <a:t>Category</a:t>
              </a:r>
            </a:p>
            <a:p>
              <a:pPr algn="ctr"/>
              <a:r>
                <a:rPr lang="en-US" dirty="0" smtClean="0">
                  <a:solidFill>
                    <a:schemeClr val="tx2">
                      <a:lumMod val="75000"/>
                    </a:schemeClr>
                  </a:solidFill>
                </a:rPr>
                <a:t>Recommendation</a:t>
              </a:r>
              <a:endParaRPr lang="en-US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352800" y="1447800"/>
              <a:ext cx="2438400" cy="457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 smtClean="0"/>
                <a:t>Pre-design Analysis</a:t>
              </a:r>
              <a:endParaRPr lang="en-US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352800" y="1905000"/>
              <a:ext cx="2438400" cy="12954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2">
                      <a:lumMod val="75000"/>
                    </a:schemeClr>
                  </a:solidFill>
                </a:rPr>
                <a:t>Intervention</a:t>
              </a:r>
            </a:p>
            <a:p>
              <a:pPr algn="ctr"/>
              <a:r>
                <a:rPr lang="en-US" dirty="0" smtClean="0">
                  <a:solidFill>
                    <a:schemeClr val="tx2">
                      <a:lumMod val="75000"/>
                    </a:schemeClr>
                  </a:solidFill>
                </a:rPr>
                <a:t>Selection</a:t>
              </a:r>
              <a:endParaRPr lang="en-US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248400" y="1447800"/>
              <a:ext cx="2438400" cy="457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 smtClean="0"/>
                <a:t>Design</a:t>
              </a:r>
              <a:endParaRPr lang="en-US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248400" y="1905000"/>
              <a:ext cx="2438400" cy="12954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2">
                      <a:lumMod val="75000"/>
                    </a:schemeClr>
                  </a:solidFill>
                </a:rPr>
                <a:t>Media</a:t>
              </a:r>
              <a:br>
                <a:rPr lang="en-US" b="1" dirty="0" smtClean="0">
                  <a:solidFill>
                    <a:schemeClr val="tx2">
                      <a:lumMod val="75000"/>
                    </a:schemeClr>
                  </a:solidFill>
                </a:rPr>
              </a:br>
              <a:r>
                <a:rPr lang="en-US" dirty="0" smtClean="0">
                  <a:solidFill>
                    <a:schemeClr val="tx2">
                      <a:lumMod val="75000"/>
                    </a:schemeClr>
                  </a:solidFill>
                </a:rPr>
                <a:t>Selection</a:t>
              </a:r>
              <a:endParaRPr lang="en-US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cxnSp>
          <p:nvCxnSpPr>
            <p:cNvPr id="25" name="Straight Arrow Connector 24"/>
            <p:cNvCxnSpPr>
              <a:stCxn id="10" idx="3"/>
              <a:endCxn id="13" idx="1"/>
            </p:cNvCxnSpPr>
            <p:nvPr/>
          </p:nvCxnSpPr>
          <p:spPr>
            <a:xfrm>
              <a:off x="2895600" y="2552700"/>
              <a:ext cx="457200" cy="1588"/>
            </a:xfrm>
            <a:prstGeom prst="straightConnector1">
              <a:avLst/>
            </a:prstGeom>
            <a:ln w="19050"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13" idx="3"/>
              <a:endCxn id="15" idx="1"/>
            </p:cNvCxnSpPr>
            <p:nvPr/>
          </p:nvCxnSpPr>
          <p:spPr>
            <a:xfrm>
              <a:off x="5791200" y="2552700"/>
              <a:ext cx="457200" cy="1588"/>
            </a:xfrm>
            <a:prstGeom prst="straightConnector1">
              <a:avLst/>
            </a:prstGeom>
            <a:ln w="19050"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Isosceles Triangle 28"/>
          <p:cNvSpPr/>
          <p:nvPr/>
        </p:nvSpPr>
        <p:spPr>
          <a:xfrm rot="10800000">
            <a:off x="3190445" y="1295399"/>
            <a:ext cx="6557656" cy="3886200"/>
          </a:xfrm>
          <a:prstGeom prst="triangl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Isosceles Triangle 30"/>
          <p:cNvSpPr/>
          <p:nvPr/>
        </p:nvSpPr>
        <p:spPr>
          <a:xfrm rot="10800000">
            <a:off x="4283157" y="2590524"/>
            <a:ext cx="4372232" cy="2591074"/>
          </a:xfrm>
          <a:prstGeom prst="triangle">
            <a:avLst/>
          </a:prstGeom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Isosceles Triangle 29"/>
          <p:cNvSpPr/>
          <p:nvPr/>
        </p:nvSpPr>
        <p:spPr>
          <a:xfrm rot="10800000">
            <a:off x="5310982" y="3810849"/>
            <a:ext cx="2316583" cy="1370749"/>
          </a:xfrm>
          <a:prstGeom prst="triangle">
            <a:avLst/>
          </a:prstGeom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5958685" y="1738209"/>
            <a:ext cx="10211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Category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5796876" y="2980148"/>
            <a:ext cx="13447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Intervention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6077980" y="4136615"/>
            <a:ext cx="782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Media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8701881" y="3195320"/>
            <a:ext cx="111235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Solution</a:t>
            </a:r>
          </a:p>
          <a:p>
            <a:r>
              <a:rPr lang="en-US" dirty="0" smtClean="0"/>
              <a:t>Definition</a:t>
            </a:r>
          </a:p>
          <a:p>
            <a:r>
              <a:rPr lang="en-US" dirty="0" smtClean="0"/>
              <a:t>Funnel</a:t>
            </a:r>
            <a:endParaRPr lang="en-US" dirty="0"/>
          </a:p>
        </p:txBody>
      </p:sp>
      <p:sp>
        <p:nvSpPr>
          <p:cNvPr id="19" name="Down Arrow 18"/>
          <p:cNvSpPr/>
          <p:nvPr/>
        </p:nvSpPr>
        <p:spPr>
          <a:xfrm>
            <a:off x="4713793" y="0"/>
            <a:ext cx="3570645" cy="1554480"/>
          </a:xfrm>
          <a:prstGeom prst="downArrow">
            <a:avLst>
              <a:gd name="adj1" fmla="val 69704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5760" rtlCol="0" anchor="ctr"/>
          <a:lstStyle/>
          <a:p>
            <a:pPr algn="ctr"/>
            <a:r>
              <a:rPr lang="en-US" sz="1600" b="1" dirty="0" smtClean="0"/>
              <a:t>Skill / Knowledge Gap Indicated by Analysis</a:t>
            </a:r>
            <a:endParaRPr lang="en-US" sz="1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7"/>
          <p:cNvGrpSpPr/>
          <p:nvPr/>
        </p:nvGrpSpPr>
        <p:grpSpPr>
          <a:xfrm>
            <a:off x="649209" y="431800"/>
            <a:ext cx="11685747" cy="1986280"/>
            <a:chOff x="457200" y="1447800"/>
            <a:chExt cx="8229600" cy="1752600"/>
          </a:xfrm>
        </p:grpSpPr>
        <p:sp>
          <p:nvSpPr>
            <p:cNvPr id="11" name="Rectangle 10"/>
            <p:cNvSpPr/>
            <p:nvPr/>
          </p:nvSpPr>
          <p:spPr>
            <a:xfrm>
              <a:off x="457200" y="1447800"/>
              <a:ext cx="2438400" cy="457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 smtClean="0"/>
                <a:t>FEA / RTA</a:t>
              </a:r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57200" y="1905000"/>
              <a:ext cx="2438400" cy="12954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2">
                      <a:lumMod val="75000"/>
                    </a:schemeClr>
                  </a:solidFill>
                </a:rPr>
                <a:t>Solution </a:t>
              </a:r>
              <a:r>
                <a:rPr lang="en-US" b="1" dirty="0" smtClean="0">
                  <a:solidFill>
                    <a:schemeClr val="tx2">
                      <a:lumMod val="75000"/>
                    </a:schemeClr>
                  </a:solidFill>
                </a:rPr>
                <a:t>Category</a:t>
              </a:r>
            </a:p>
            <a:p>
              <a:pPr algn="ctr"/>
              <a:r>
                <a:rPr lang="en-US" dirty="0" smtClean="0">
                  <a:solidFill>
                    <a:schemeClr val="tx2">
                      <a:lumMod val="75000"/>
                    </a:schemeClr>
                  </a:solidFill>
                </a:rPr>
                <a:t>Recommendation</a:t>
              </a:r>
              <a:endParaRPr lang="en-US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352800" y="1447800"/>
              <a:ext cx="2438400" cy="457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 smtClean="0"/>
                <a:t>Pre-design Analysis</a:t>
              </a:r>
              <a:endParaRPr lang="en-US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352800" y="1905000"/>
              <a:ext cx="2438400" cy="12954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2">
                      <a:lumMod val="75000"/>
                    </a:schemeClr>
                  </a:solidFill>
                </a:rPr>
                <a:t>Intervention</a:t>
              </a:r>
            </a:p>
            <a:p>
              <a:pPr algn="ctr"/>
              <a:r>
                <a:rPr lang="en-US" dirty="0" smtClean="0">
                  <a:solidFill>
                    <a:schemeClr val="tx2">
                      <a:lumMod val="75000"/>
                    </a:schemeClr>
                  </a:solidFill>
                </a:rPr>
                <a:t>Selection</a:t>
              </a:r>
              <a:endParaRPr lang="en-US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248400" y="1447800"/>
              <a:ext cx="2438400" cy="457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 smtClean="0"/>
                <a:t>Design</a:t>
              </a:r>
              <a:endParaRPr lang="en-US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248400" y="1905000"/>
              <a:ext cx="2438400" cy="12954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2">
                      <a:lumMod val="75000"/>
                    </a:schemeClr>
                  </a:solidFill>
                </a:rPr>
                <a:t>Media</a:t>
              </a:r>
              <a:br>
                <a:rPr lang="en-US" b="1" dirty="0" smtClean="0">
                  <a:solidFill>
                    <a:schemeClr val="tx2">
                      <a:lumMod val="75000"/>
                    </a:schemeClr>
                  </a:solidFill>
                </a:rPr>
              </a:br>
              <a:r>
                <a:rPr lang="en-US" dirty="0" smtClean="0">
                  <a:solidFill>
                    <a:schemeClr val="tx2">
                      <a:lumMod val="75000"/>
                    </a:schemeClr>
                  </a:solidFill>
                </a:rPr>
                <a:t>Selection</a:t>
              </a:r>
              <a:endParaRPr lang="en-US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cxnSp>
          <p:nvCxnSpPr>
            <p:cNvPr id="25" name="Straight Arrow Connector 24"/>
            <p:cNvCxnSpPr>
              <a:stCxn id="10" idx="3"/>
              <a:endCxn id="13" idx="1"/>
            </p:cNvCxnSpPr>
            <p:nvPr/>
          </p:nvCxnSpPr>
          <p:spPr>
            <a:xfrm>
              <a:off x="2895600" y="2552700"/>
              <a:ext cx="457200" cy="1588"/>
            </a:xfrm>
            <a:prstGeom prst="straightConnector1">
              <a:avLst/>
            </a:prstGeom>
            <a:ln w="19050"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13" idx="3"/>
              <a:endCxn id="15" idx="1"/>
            </p:cNvCxnSpPr>
            <p:nvPr/>
          </p:nvCxnSpPr>
          <p:spPr>
            <a:xfrm>
              <a:off x="5791200" y="2552700"/>
              <a:ext cx="457200" cy="1588"/>
            </a:xfrm>
            <a:prstGeom prst="straightConnector1">
              <a:avLst/>
            </a:prstGeom>
            <a:ln w="19050"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0" name="Elbow Connector 19"/>
          <p:cNvCxnSpPr>
            <a:stCxn id="10" idx="2"/>
            <a:endCxn id="21" idx="1"/>
          </p:cNvCxnSpPr>
          <p:nvPr/>
        </p:nvCxnSpPr>
        <p:spPr>
          <a:xfrm rot="16200000" flipH="1">
            <a:off x="2717373" y="2081137"/>
            <a:ext cx="1706545" cy="2380429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760860" y="3108962"/>
            <a:ext cx="605927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Identifies:</a:t>
            </a:r>
          </a:p>
          <a:p>
            <a:endParaRPr lang="en-US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Accomplishment / Jobs / Tasks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Factors of Performance Influence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Root Causes of Performance Problems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b="1" dirty="0" smtClean="0"/>
              <a:t>Probable Solution Categories </a:t>
            </a:r>
            <a:r>
              <a:rPr lang="en-US" dirty="0" smtClean="0"/>
              <a:t>based on performance influence factors.</a:t>
            </a:r>
          </a:p>
        </p:txBody>
      </p:sp>
      <p:cxnSp>
        <p:nvCxnSpPr>
          <p:cNvPr id="26" name="Straight Arrow Connector 25"/>
          <p:cNvCxnSpPr>
            <a:stCxn id="21" idx="2"/>
            <a:endCxn id="32" idx="0"/>
          </p:cNvCxnSpPr>
          <p:nvPr/>
        </p:nvCxnSpPr>
        <p:spPr>
          <a:xfrm>
            <a:off x="7790498" y="5140287"/>
            <a:ext cx="3" cy="55947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297047" y="5699760"/>
            <a:ext cx="2986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For Skill and Knowledge Gaps</a:t>
            </a:r>
            <a:endParaRPr lang="en-US" b="1" dirty="0"/>
          </a:p>
        </p:txBody>
      </p:sp>
      <p:cxnSp>
        <p:nvCxnSpPr>
          <p:cNvPr id="39" name="Straight Arrow Connector 38"/>
          <p:cNvCxnSpPr/>
          <p:nvPr/>
        </p:nvCxnSpPr>
        <p:spPr>
          <a:xfrm flipH="1">
            <a:off x="6383881" y="6217920"/>
            <a:ext cx="432805" cy="5181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11343216" y="6736080"/>
            <a:ext cx="945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Training</a:t>
            </a:r>
            <a:endParaRPr lang="en-US" b="1" dirty="0"/>
          </a:p>
        </p:txBody>
      </p:sp>
      <p:sp>
        <p:nvSpPr>
          <p:cNvPr id="41" name="TextBox 40"/>
          <p:cNvSpPr txBox="1"/>
          <p:nvPr/>
        </p:nvSpPr>
        <p:spPr>
          <a:xfrm>
            <a:off x="4106412" y="6736080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Job Aid</a:t>
            </a:r>
            <a:endParaRPr lang="en-US" b="1" dirty="0"/>
          </a:p>
        </p:txBody>
      </p:sp>
      <p:sp>
        <p:nvSpPr>
          <p:cNvPr id="43" name="TextBox 42"/>
          <p:cNvSpPr txBox="1"/>
          <p:nvPr/>
        </p:nvSpPr>
        <p:spPr>
          <a:xfrm>
            <a:off x="5663418" y="6736080"/>
            <a:ext cx="1721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Job Aid w/ Intro</a:t>
            </a:r>
            <a:endParaRPr lang="en-US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8401795" y="6736080"/>
            <a:ext cx="21610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Job Aid w/ Extensive</a:t>
            </a:r>
            <a:endParaRPr lang="en-US" b="1" dirty="0"/>
          </a:p>
        </p:txBody>
      </p:sp>
      <p:cxnSp>
        <p:nvCxnSpPr>
          <p:cNvPr id="45" name="Straight Arrow Connector 44"/>
          <p:cNvCxnSpPr/>
          <p:nvPr/>
        </p:nvCxnSpPr>
        <p:spPr>
          <a:xfrm flipH="1">
            <a:off x="4977263" y="6217920"/>
            <a:ext cx="538868" cy="5181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8764310" y="6217920"/>
            <a:ext cx="419202" cy="5181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10170929" y="6217920"/>
            <a:ext cx="1475415" cy="5181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ctangle 60"/>
          <p:cNvSpPr/>
          <p:nvPr/>
        </p:nvSpPr>
        <p:spPr>
          <a:xfrm>
            <a:off x="4436255" y="172720"/>
            <a:ext cx="8331505" cy="2590800"/>
          </a:xfrm>
          <a:prstGeom prst="rect">
            <a:avLst/>
          </a:prstGeom>
          <a:solidFill>
            <a:schemeClr val="accent1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7"/>
          <p:cNvGrpSpPr/>
          <p:nvPr/>
        </p:nvGrpSpPr>
        <p:grpSpPr>
          <a:xfrm>
            <a:off x="649209" y="431800"/>
            <a:ext cx="11685747" cy="1986280"/>
            <a:chOff x="457200" y="1447800"/>
            <a:chExt cx="8229600" cy="1752600"/>
          </a:xfrm>
        </p:grpSpPr>
        <p:sp>
          <p:nvSpPr>
            <p:cNvPr id="11" name="Rectangle 10"/>
            <p:cNvSpPr/>
            <p:nvPr/>
          </p:nvSpPr>
          <p:spPr>
            <a:xfrm>
              <a:off x="457200" y="1447800"/>
              <a:ext cx="2438400" cy="457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 smtClean="0"/>
                <a:t>FEA / RTA</a:t>
              </a:r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57200" y="1905000"/>
              <a:ext cx="2438400" cy="12954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2">
                      <a:lumMod val="75000"/>
                    </a:schemeClr>
                  </a:solidFill>
                </a:rPr>
                <a:t>Solution </a:t>
              </a:r>
              <a:r>
                <a:rPr lang="en-US" b="1" dirty="0" smtClean="0">
                  <a:solidFill>
                    <a:schemeClr val="tx2">
                      <a:lumMod val="75000"/>
                    </a:schemeClr>
                  </a:solidFill>
                </a:rPr>
                <a:t>Category</a:t>
              </a:r>
            </a:p>
            <a:p>
              <a:pPr algn="ctr"/>
              <a:r>
                <a:rPr lang="en-US" dirty="0" smtClean="0">
                  <a:solidFill>
                    <a:schemeClr val="tx2">
                      <a:lumMod val="75000"/>
                    </a:schemeClr>
                  </a:solidFill>
                </a:rPr>
                <a:t>Recommendation</a:t>
              </a:r>
              <a:endParaRPr lang="en-US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352800" y="1447800"/>
              <a:ext cx="2438400" cy="457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 smtClean="0"/>
                <a:t>Pre-design Analysis</a:t>
              </a:r>
              <a:endParaRPr lang="en-US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352800" y="1905000"/>
              <a:ext cx="2438400" cy="12954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2">
                      <a:lumMod val="75000"/>
                    </a:schemeClr>
                  </a:solidFill>
                </a:rPr>
                <a:t>Intervention</a:t>
              </a:r>
              <a:br>
                <a:rPr lang="en-US" b="1" dirty="0" smtClean="0">
                  <a:solidFill>
                    <a:schemeClr val="tx2">
                      <a:lumMod val="75000"/>
                    </a:schemeClr>
                  </a:solidFill>
                </a:rPr>
              </a:br>
              <a:r>
                <a:rPr lang="en-US" dirty="0" smtClean="0">
                  <a:solidFill>
                    <a:schemeClr val="tx2">
                      <a:lumMod val="75000"/>
                    </a:schemeClr>
                  </a:solidFill>
                </a:rPr>
                <a:t>Selection</a:t>
              </a:r>
              <a:endParaRPr lang="en-US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248400" y="1447800"/>
              <a:ext cx="2438400" cy="457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 smtClean="0"/>
                <a:t>Design</a:t>
              </a:r>
              <a:endParaRPr lang="en-US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248400" y="1905000"/>
              <a:ext cx="2438400" cy="12954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2">
                      <a:lumMod val="75000"/>
                    </a:schemeClr>
                  </a:solidFill>
                </a:rPr>
                <a:t>Media</a:t>
              </a:r>
              <a:br>
                <a:rPr lang="en-US" b="1" dirty="0" smtClean="0">
                  <a:solidFill>
                    <a:schemeClr val="tx2">
                      <a:lumMod val="75000"/>
                    </a:schemeClr>
                  </a:solidFill>
                </a:rPr>
              </a:br>
              <a:r>
                <a:rPr lang="en-US" dirty="0" smtClean="0">
                  <a:solidFill>
                    <a:schemeClr val="tx2">
                      <a:lumMod val="75000"/>
                    </a:schemeClr>
                  </a:solidFill>
                </a:rPr>
                <a:t>Selection</a:t>
              </a:r>
              <a:endParaRPr lang="en-US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cxnSp>
          <p:nvCxnSpPr>
            <p:cNvPr id="25" name="Straight Arrow Connector 24"/>
            <p:cNvCxnSpPr>
              <a:stCxn id="10" idx="3"/>
              <a:endCxn id="13" idx="1"/>
            </p:cNvCxnSpPr>
            <p:nvPr/>
          </p:nvCxnSpPr>
          <p:spPr>
            <a:xfrm>
              <a:off x="2895600" y="2552700"/>
              <a:ext cx="457200" cy="1588"/>
            </a:xfrm>
            <a:prstGeom prst="straightConnector1">
              <a:avLst/>
            </a:prstGeom>
            <a:ln w="19050"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13" idx="3"/>
              <a:endCxn id="15" idx="1"/>
            </p:cNvCxnSpPr>
            <p:nvPr/>
          </p:nvCxnSpPr>
          <p:spPr>
            <a:xfrm>
              <a:off x="5791200" y="2552700"/>
              <a:ext cx="457200" cy="1588"/>
            </a:xfrm>
            <a:prstGeom prst="straightConnector1">
              <a:avLst/>
            </a:prstGeom>
            <a:ln w="19050"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0" name="Elbow Connector 19"/>
          <p:cNvCxnSpPr>
            <a:stCxn id="10" idx="2"/>
            <a:endCxn id="21" idx="1"/>
          </p:cNvCxnSpPr>
          <p:nvPr/>
        </p:nvCxnSpPr>
        <p:spPr>
          <a:xfrm rot="16200000" flipH="1">
            <a:off x="2648124" y="2150386"/>
            <a:ext cx="1845042" cy="2380429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760860" y="3108960"/>
            <a:ext cx="60592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Does not identify:</a:t>
            </a:r>
          </a:p>
          <a:p>
            <a:endParaRPr lang="en-US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Solution concept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Specific method (resident, non-resident, digital, paper, etc..)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Detailed requirements definition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Specific media requirements</a:t>
            </a:r>
          </a:p>
          <a:p>
            <a:pPr marL="342900" indent="-342900"/>
            <a:endParaRPr lang="en-US" dirty="0" smtClean="0"/>
          </a:p>
        </p:txBody>
      </p:sp>
      <p:sp>
        <p:nvSpPr>
          <p:cNvPr id="24" name="Rectangle 23"/>
          <p:cNvSpPr/>
          <p:nvPr/>
        </p:nvSpPr>
        <p:spPr>
          <a:xfrm>
            <a:off x="4436255" y="172720"/>
            <a:ext cx="8331505" cy="2590800"/>
          </a:xfrm>
          <a:prstGeom prst="rect">
            <a:avLst/>
          </a:prstGeom>
          <a:solidFill>
            <a:schemeClr val="accent1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7"/>
          <p:cNvGrpSpPr/>
          <p:nvPr/>
        </p:nvGrpSpPr>
        <p:grpSpPr>
          <a:xfrm>
            <a:off x="649209" y="431800"/>
            <a:ext cx="11685747" cy="1986280"/>
            <a:chOff x="457200" y="1447800"/>
            <a:chExt cx="8229600" cy="1752600"/>
          </a:xfrm>
        </p:grpSpPr>
        <p:sp>
          <p:nvSpPr>
            <p:cNvPr id="11" name="Rectangle 10"/>
            <p:cNvSpPr/>
            <p:nvPr/>
          </p:nvSpPr>
          <p:spPr>
            <a:xfrm>
              <a:off x="457200" y="1447800"/>
              <a:ext cx="2438400" cy="457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 smtClean="0"/>
                <a:t>FEA / RTA</a:t>
              </a:r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57200" y="1905000"/>
              <a:ext cx="2438400" cy="12954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2">
                      <a:lumMod val="75000"/>
                    </a:schemeClr>
                  </a:solidFill>
                </a:rPr>
                <a:t>Solution </a:t>
              </a:r>
              <a:r>
                <a:rPr lang="en-US" b="1" dirty="0" smtClean="0">
                  <a:solidFill>
                    <a:schemeClr val="tx2">
                      <a:lumMod val="75000"/>
                    </a:schemeClr>
                  </a:solidFill>
                </a:rPr>
                <a:t>Category</a:t>
              </a:r>
            </a:p>
            <a:p>
              <a:pPr algn="ctr"/>
              <a:r>
                <a:rPr lang="en-US" dirty="0" smtClean="0">
                  <a:solidFill>
                    <a:schemeClr val="tx2">
                      <a:lumMod val="75000"/>
                    </a:schemeClr>
                  </a:solidFill>
                </a:rPr>
                <a:t>Recommendation</a:t>
              </a:r>
              <a:endParaRPr lang="en-US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352800" y="1447800"/>
              <a:ext cx="2438400" cy="457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 smtClean="0"/>
                <a:t>Pre-design Analysis</a:t>
              </a:r>
              <a:endParaRPr lang="en-US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352800" y="1905000"/>
              <a:ext cx="2438400" cy="12954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2">
                      <a:lumMod val="75000"/>
                    </a:schemeClr>
                  </a:solidFill>
                </a:rPr>
                <a:t>Intervention</a:t>
              </a:r>
            </a:p>
            <a:p>
              <a:pPr algn="ctr"/>
              <a:r>
                <a:rPr lang="en-US" dirty="0" smtClean="0">
                  <a:solidFill>
                    <a:schemeClr val="tx2">
                      <a:lumMod val="75000"/>
                    </a:schemeClr>
                  </a:solidFill>
                </a:rPr>
                <a:t>Selection</a:t>
              </a:r>
              <a:endParaRPr lang="en-US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248400" y="1447800"/>
              <a:ext cx="2438400" cy="457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 smtClean="0"/>
                <a:t>Design</a:t>
              </a:r>
              <a:endParaRPr lang="en-US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248400" y="1905000"/>
              <a:ext cx="2438400" cy="12954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2">
                      <a:lumMod val="75000"/>
                    </a:schemeClr>
                  </a:solidFill>
                </a:rPr>
                <a:t>Media</a:t>
              </a:r>
              <a:br>
                <a:rPr lang="en-US" b="1" dirty="0" smtClean="0">
                  <a:solidFill>
                    <a:schemeClr val="tx2">
                      <a:lumMod val="75000"/>
                    </a:schemeClr>
                  </a:solidFill>
                </a:rPr>
              </a:br>
              <a:r>
                <a:rPr lang="en-US" dirty="0" smtClean="0">
                  <a:solidFill>
                    <a:schemeClr val="tx2">
                      <a:lumMod val="75000"/>
                    </a:schemeClr>
                  </a:solidFill>
                </a:rPr>
                <a:t>Selection</a:t>
              </a:r>
              <a:endParaRPr lang="en-US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cxnSp>
          <p:nvCxnSpPr>
            <p:cNvPr id="25" name="Straight Arrow Connector 24"/>
            <p:cNvCxnSpPr>
              <a:stCxn id="10" idx="3"/>
              <a:endCxn id="13" idx="1"/>
            </p:cNvCxnSpPr>
            <p:nvPr/>
          </p:nvCxnSpPr>
          <p:spPr>
            <a:xfrm>
              <a:off x="2895600" y="2552700"/>
              <a:ext cx="457200" cy="1588"/>
            </a:xfrm>
            <a:prstGeom prst="straightConnector1">
              <a:avLst/>
            </a:prstGeom>
            <a:ln w="19050"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13" idx="3"/>
              <a:endCxn id="15" idx="1"/>
            </p:cNvCxnSpPr>
            <p:nvPr/>
          </p:nvCxnSpPr>
          <p:spPr>
            <a:xfrm>
              <a:off x="5791200" y="2552700"/>
              <a:ext cx="457200" cy="1588"/>
            </a:xfrm>
            <a:prstGeom prst="straightConnector1">
              <a:avLst/>
            </a:prstGeom>
            <a:ln w="19050"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Rectangle 17"/>
          <p:cNvSpPr/>
          <p:nvPr/>
        </p:nvSpPr>
        <p:spPr>
          <a:xfrm>
            <a:off x="8547908" y="172720"/>
            <a:ext cx="4219853" cy="2590800"/>
          </a:xfrm>
          <a:prstGeom prst="rect">
            <a:avLst/>
          </a:prstGeom>
          <a:solidFill>
            <a:schemeClr val="accent1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3246042" y="4056965"/>
            <a:ext cx="551826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Should identify:</a:t>
            </a:r>
          </a:p>
          <a:p>
            <a:endParaRPr lang="en-US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Solution concept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Specific method (resident, non-resident, digital, paper, etc..)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Detailed requirements definition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General packaging and implementation patterns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16403" y="172720"/>
            <a:ext cx="4219853" cy="2590800"/>
          </a:xfrm>
          <a:prstGeom prst="rect">
            <a:avLst/>
          </a:prstGeom>
          <a:solidFill>
            <a:schemeClr val="accent1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/>
          <p:cNvCxnSpPr>
            <a:stCxn id="13" idx="2"/>
          </p:cNvCxnSpPr>
          <p:nvPr/>
        </p:nvCxnSpPr>
        <p:spPr>
          <a:xfrm>
            <a:off x="6492082" y="2418080"/>
            <a:ext cx="0" cy="1209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>
            <a:off x="6167478" y="4575124"/>
            <a:ext cx="865611" cy="3454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7141291" y="4058920"/>
            <a:ext cx="45444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/>
              <a:t>We have a rough “how to” for this output. It depends on a lot of things.</a:t>
            </a:r>
            <a:endParaRPr lang="en-US" sz="1400" i="1" dirty="0"/>
          </a:p>
        </p:txBody>
      </p:sp>
      <p:cxnSp>
        <p:nvCxnSpPr>
          <p:cNvPr id="30" name="Straight Arrow Connector 29"/>
          <p:cNvCxnSpPr>
            <a:stCxn id="32" idx="1"/>
          </p:cNvCxnSpPr>
          <p:nvPr/>
        </p:nvCxnSpPr>
        <p:spPr>
          <a:xfrm flipH="1">
            <a:off x="8223304" y="5124217"/>
            <a:ext cx="865611" cy="14374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9088915" y="4862607"/>
            <a:ext cx="35706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/>
              <a:t>We don’t have a strong process for framing rationale for method selection.</a:t>
            </a:r>
            <a:endParaRPr lang="en-US" sz="1400" i="1" dirty="0"/>
          </a:p>
        </p:txBody>
      </p:sp>
      <p:sp>
        <p:nvSpPr>
          <p:cNvPr id="33" name="TextBox 32"/>
          <p:cNvSpPr txBox="1"/>
          <p:nvPr/>
        </p:nvSpPr>
        <p:spPr>
          <a:xfrm>
            <a:off x="9088914" y="5958841"/>
            <a:ext cx="335424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/>
              <a:t>We do this very poorly, presumably because we don’t consistently and intentionally apply pre-design analysis processes.</a:t>
            </a:r>
            <a:endParaRPr lang="en-US" sz="1400" i="1" dirty="0"/>
          </a:p>
        </p:txBody>
      </p:sp>
      <p:cxnSp>
        <p:nvCxnSpPr>
          <p:cNvPr id="34" name="Straight Arrow Connector 33"/>
          <p:cNvCxnSpPr>
            <a:stCxn id="33" idx="1"/>
          </p:cNvCxnSpPr>
          <p:nvPr/>
        </p:nvCxnSpPr>
        <p:spPr>
          <a:xfrm flipH="1" flipV="1">
            <a:off x="8439706" y="5958844"/>
            <a:ext cx="649208" cy="36932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7"/>
          <p:cNvGrpSpPr/>
          <p:nvPr/>
        </p:nvGrpSpPr>
        <p:grpSpPr>
          <a:xfrm>
            <a:off x="649209" y="431800"/>
            <a:ext cx="11685747" cy="1986280"/>
            <a:chOff x="457200" y="1447800"/>
            <a:chExt cx="8229600" cy="1752600"/>
          </a:xfrm>
        </p:grpSpPr>
        <p:sp>
          <p:nvSpPr>
            <p:cNvPr id="11" name="Rectangle 10"/>
            <p:cNvSpPr/>
            <p:nvPr/>
          </p:nvSpPr>
          <p:spPr>
            <a:xfrm>
              <a:off x="457200" y="1447800"/>
              <a:ext cx="2438400" cy="457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 smtClean="0"/>
                <a:t>FEA / RTA</a:t>
              </a:r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57200" y="1905000"/>
              <a:ext cx="2438400" cy="12954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2">
                      <a:lumMod val="75000"/>
                    </a:schemeClr>
                  </a:solidFill>
                </a:rPr>
                <a:t>Solution </a:t>
              </a:r>
              <a:r>
                <a:rPr lang="en-US" b="1" dirty="0" smtClean="0">
                  <a:solidFill>
                    <a:schemeClr val="tx2">
                      <a:lumMod val="75000"/>
                    </a:schemeClr>
                  </a:solidFill>
                </a:rPr>
                <a:t>Category</a:t>
              </a:r>
            </a:p>
            <a:p>
              <a:pPr algn="ctr"/>
              <a:r>
                <a:rPr lang="en-US" dirty="0" smtClean="0">
                  <a:solidFill>
                    <a:schemeClr val="tx2">
                      <a:lumMod val="75000"/>
                    </a:schemeClr>
                  </a:solidFill>
                </a:rPr>
                <a:t>Recommendation</a:t>
              </a:r>
              <a:endParaRPr lang="en-US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352800" y="1447800"/>
              <a:ext cx="2438400" cy="457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 smtClean="0"/>
                <a:t>Pre-design Analysis</a:t>
              </a:r>
              <a:endParaRPr lang="en-US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352800" y="1905000"/>
              <a:ext cx="2438400" cy="12954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2">
                      <a:lumMod val="75000"/>
                    </a:schemeClr>
                  </a:solidFill>
                </a:rPr>
                <a:t>Intervention</a:t>
              </a:r>
            </a:p>
            <a:p>
              <a:pPr algn="ctr"/>
              <a:r>
                <a:rPr lang="en-US" dirty="0" smtClean="0">
                  <a:solidFill>
                    <a:schemeClr val="tx2">
                      <a:lumMod val="75000"/>
                    </a:schemeClr>
                  </a:solidFill>
                </a:rPr>
                <a:t>Selection</a:t>
              </a:r>
              <a:endParaRPr lang="en-US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248400" y="1447800"/>
              <a:ext cx="2438400" cy="457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 smtClean="0"/>
                <a:t>Design</a:t>
              </a:r>
              <a:endParaRPr lang="en-US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248400" y="1905000"/>
              <a:ext cx="2438400" cy="12954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2">
                      <a:lumMod val="75000"/>
                    </a:schemeClr>
                  </a:solidFill>
                </a:rPr>
                <a:t>Media</a:t>
              </a:r>
              <a:br>
                <a:rPr lang="en-US" b="1" dirty="0" smtClean="0">
                  <a:solidFill>
                    <a:schemeClr val="tx2">
                      <a:lumMod val="75000"/>
                    </a:schemeClr>
                  </a:solidFill>
                </a:rPr>
              </a:br>
              <a:r>
                <a:rPr lang="en-US" dirty="0" smtClean="0">
                  <a:solidFill>
                    <a:schemeClr val="tx2">
                      <a:lumMod val="75000"/>
                    </a:schemeClr>
                  </a:solidFill>
                </a:rPr>
                <a:t>Selection</a:t>
              </a:r>
              <a:endParaRPr lang="en-US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cxnSp>
          <p:nvCxnSpPr>
            <p:cNvPr id="25" name="Straight Arrow Connector 24"/>
            <p:cNvCxnSpPr>
              <a:stCxn id="10" idx="3"/>
              <a:endCxn id="13" idx="1"/>
            </p:cNvCxnSpPr>
            <p:nvPr/>
          </p:nvCxnSpPr>
          <p:spPr>
            <a:xfrm>
              <a:off x="2895600" y="2552700"/>
              <a:ext cx="457200" cy="1588"/>
            </a:xfrm>
            <a:prstGeom prst="straightConnector1">
              <a:avLst/>
            </a:prstGeom>
            <a:ln w="19050"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13" idx="3"/>
              <a:endCxn id="15" idx="1"/>
            </p:cNvCxnSpPr>
            <p:nvPr/>
          </p:nvCxnSpPr>
          <p:spPr>
            <a:xfrm>
              <a:off x="5791200" y="2552700"/>
              <a:ext cx="457200" cy="1588"/>
            </a:xfrm>
            <a:prstGeom prst="straightConnector1">
              <a:avLst/>
            </a:prstGeom>
            <a:ln w="19050"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Rectangle 17"/>
          <p:cNvSpPr/>
          <p:nvPr/>
        </p:nvSpPr>
        <p:spPr>
          <a:xfrm>
            <a:off x="8547908" y="172720"/>
            <a:ext cx="4219853" cy="2590800"/>
          </a:xfrm>
          <a:prstGeom prst="rect">
            <a:avLst/>
          </a:prstGeom>
          <a:solidFill>
            <a:schemeClr val="accent1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3246042" y="4056965"/>
            <a:ext cx="55182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Does not identify:</a:t>
            </a:r>
          </a:p>
          <a:p>
            <a:endParaRPr lang="en-US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Specific per-goal, per-objective and per-activity media treatments.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16403" y="172720"/>
            <a:ext cx="4219853" cy="2590800"/>
          </a:xfrm>
          <a:prstGeom prst="rect">
            <a:avLst/>
          </a:prstGeom>
          <a:solidFill>
            <a:schemeClr val="accent1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/>
          <p:cNvCxnSpPr>
            <a:stCxn id="13" idx="2"/>
          </p:cNvCxnSpPr>
          <p:nvPr/>
        </p:nvCxnSpPr>
        <p:spPr>
          <a:xfrm>
            <a:off x="6492082" y="2418080"/>
            <a:ext cx="0" cy="1209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7"/>
          <p:cNvGrpSpPr/>
          <p:nvPr/>
        </p:nvGrpSpPr>
        <p:grpSpPr>
          <a:xfrm>
            <a:off x="649209" y="431800"/>
            <a:ext cx="11685747" cy="1986280"/>
            <a:chOff x="457200" y="1447800"/>
            <a:chExt cx="8229600" cy="1752600"/>
          </a:xfrm>
        </p:grpSpPr>
        <p:sp>
          <p:nvSpPr>
            <p:cNvPr id="11" name="Rectangle 10"/>
            <p:cNvSpPr/>
            <p:nvPr/>
          </p:nvSpPr>
          <p:spPr>
            <a:xfrm>
              <a:off x="457200" y="1447800"/>
              <a:ext cx="2438400" cy="457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 smtClean="0"/>
                <a:t>FEA / RTA</a:t>
              </a:r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57200" y="1905000"/>
              <a:ext cx="2438400" cy="12954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2">
                      <a:lumMod val="75000"/>
                    </a:schemeClr>
                  </a:solidFill>
                </a:rPr>
                <a:t>Solution </a:t>
              </a:r>
              <a:r>
                <a:rPr lang="en-US" b="1" dirty="0" smtClean="0">
                  <a:solidFill>
                    <a:schemeClr val="tx2">
                      <a:lumMod val="75000"/>
                    </a:schemeClr>
                  </a:solidFill>
                </a:rPr>
                <a:t>Category</a:t>
              </a:r>
            </a:p>
            <a:p>
              <a:pPr algn="ctr"/>
              <a:r>
                <a:rPr lang="en-US" dirty="0" smtClean="0">
                  <a:solidFill>
                    <a:schemeClr val="tx2">
                      <a:lumMod val="75000"/>
                    </a:schemeClr>
                  </a:solidFill>
                </a:rPr>
                <a:t>Recommendation</a:t>
              </a:r>
              <a:endParaRPr lang="en-US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352800" y="1447800"/>
              <a:ext cx="2438400" cy="457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 smtClean="0"/>
                <a:t>Pre-design Analysis</a:t>
              </a:r>
              <a:endParaRPr lang="en-US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352800" y="1905000"/>
              <a:ext cx="2438400" cy="12954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2">
                      <a:lumMod val="75000"/>
                    </a:schemeClr>
                  </a:solidFill>
                </a:rPr>
                <a:t>Intervention</a:t>
              </a:r>
              <a:br>
                <a:rPr lang="en-US" b="1" dirty="0" smtClean="0">
                  <a:solidFill>
                    <a:schemeClr val="tx2">
                      <a:lumMod val="75000"/>
                    </a:schemeClr>
                  </a:solidFill>
                </a:rPr>
              </a:br>
              <a:r>
                <a:rPr lang="en-US" dirty="0" smtClean="0">
                  <a:solidFill>
                    <a:schemeClr val="tx2">
                      <a:lumMod val="75000"/>
                    </a:schemeClr>
                  </a:solidFill>
                </a:rPr>
                <a:t>Selection</a:t>
              </a:r>
              <a:endParaRPr lang="en-US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248400" y="1447800"/>
              <a:ext cx="2438400" cy="457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 smtClean="0"/>
                <a:t>Design</a:t>
              </a:r>
              <a:endParaRPr lang="en-US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248400" y="1905000"/>
              <a:ext cx="2438400" cy="12954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2">
                      <a:lumMod val="75000"/>
                    </a:schemeClr>
                  </a:solidFill>
                </a:rPr>
                <a:t>Media</a:t>
              </a:r>
              <a:br>
                <a:rPr lang="en-US" b="1" dirty="0" smtClean="0">
                  <a:solidFill>
                    <a:schemeClr val="tx2">
                      <a:lumMod val="75000"/>
                    </a:schemeClr>
                  </a:solidFill>
                </a:rPr>
              </a:br>
              <a:r>
                <a:rPr lang="en-US" dirty="0" smtClean="0">
                  <a:solidFill>
                    <a:schemeClr val="tx2">
                      <a:lumMod val="75000"/>
                    </a:schemeClr>
                  </a:solidFill>
                </a:rPr>
                <a:t>Selection</a:t>
              </a:r>
              <a:endParaRPr lang="en-US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cxnSp>
          <p:nvCxnSpPr>
            <p:cNvPr id="25" name="Straight Arrow Connector 24"/>
            <p:cNvCxnSpPr>
              <a:stCxn id="10" idx="3"/>
              <a:endCxn id="13" idx="1"/>
            </p:cNvCxnSpPr>
            <p:nvPr/>
          </p:nvCxnSpPr>
          <p:spPr>
            <a:xfrm>
              <a:off x="2895600" y="2552700"/>
              <a:ext cx="457200" cy="1588"/>
            </a:xfrm>
            <a:prstGeom prst="straightConnector1">
              <a:avLst/>
            </a:prstGeom>
            <a:ln w="19050"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13" idx="3"/>
              <a:endCxn id="15" idx="1"/>
            </p:cNvCxnSpPr>
            <p:nvPr/>
          </p:nvCxnSpPr>
          <p:spPr>
            <a:xfrm>
              <a:off x="5791200" y="2552700"/>
              <a:ext cx="457200" cy="1588"/>
            </a:xfrm>
            <a:prstGeom prst="straightConnector1">
              <a:avLst/>
            </a:prstGeom>
            <a:ln w="19050"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Box 20"/>
          <p:cNvSpPr txBox="1"/>
          <p:nvPr/>
        </p:nvSpPr>
        <p:spPr>
          <a:xfrm>
            <a:off x="3246042" y="4056965"/>
            <a:ext cx="55182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Identifies:</a:t>
            </a:r>
          </a:p>
          <a:p>
            <a:endParaRPr lang="en-US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Specific per-goal, per-objective and per-activity media treatments.</a:t>
            </a:r>
          </a:p>
        </p:txBody>
      </p:sp>
      <p:cxnSp>
        <p:nvCxnSpPr>
          <p:cNvPr id="22" name="Elbow Connector 21"/>
          <p:cNvCxnSpPr>
            <a:stCxn id="15" idx="2"/>
            <a:endCxn id="21" idx="0"/>
          </p:cNvCxnSpPr>
          <p:nvPr/>
        </p:nvCxnSpPr>
        <p:spPr>
          <a:xfrm rot="5400000">
            <a:off x="7485014" y="938244"/>
            <a:ext cx="1638885" cy="4598557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216404" y="172720"/>
            <a:ext cx="8331505" cy="2590800"/>
          </a:xfrm>
          <a:prstGeom prst="rect">
            <a:avLst/>
          </a:prstGeom>
          <a:solidFill>
            <a:schemeClr val="accent1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Rectangle 91"/>
          <p:cNvSpPr/>
          <p:nvPr/>
        </p:nvSpPr>
        <p:spPr>
          <a:xfrm>
            <a:off x="8308181" y="520700"/>
            <a:ext cx="2182019" cy="1676399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ectangle 90"/>
          <p:cNvSpPr/>
          <p:nvPr/>
        </p:nvSpPr>
        <p:spPr>
          <a:xfrm>
            <a:off x="5564982" y="292100"/>
            <a:ext cx="2182019" cy="1905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31"/>
          <p:cNvSpPr/>
          <p:nvPr/>
        </p:nvSpPr>
        <p:spPr>
          <a:xfrm>
            <a:off x="2377281" y="3398521"/>
            <a:ext cx="2667000" cy="3611880"/>
          </a:xfrm>
          <a:custGeom>
            <a:avLst/>
            <a:gdLst>
              <a:gd name="connsiteX0" fmla="*/ 0 w 3124200"/>
              <a:gd name="connsiteY0" fmla="*/ 0 h 2667000"/>
              <a:gd name="connsiteX1" fmla="*/ 3124200 w 3124200"/>
              <a:gd name="connsiteY1" fmla="*/ 0 h 2667000"/>
              <a:gd name="connsiteX2" fmla="*/ 3124200 w 3124200"/>
              <a:gd name="connsiteY2" fmla="*/ 2667000 h 2667000"/>
              <a:gd name="connsiteX3" fmla="*/ 0 w 3124200"/>
              <a:gd name="connsiteY3" fmla="*/ 2667000 h 2667000"/>
              <a:gd name="connsiteX4" fmla="*/ 0 w 3124200"/>
              <a:gd name="connsiteY4" fmla="*/ 0 h 2667000"/>
              <a:gd name="connsiteX0" fmla="*/ 0 w 3124200"/>
              <a:gd name="connsiteY0" fmla="*/ 0 h 2667000"/>
              <a:gd name="connsiteX1" fmla="*/ 3124200 w 3124200"/>
              <a:gd name="connsiteY1" fmla="*/ 0 h 2667000"/>
              <a:gd name="connsiteX2" fmla="*/ 3124200 w 3124200"/>
              <a:gd name="connsiteY2" fmla="*/ 2667000 h 2667000"/>
              <a:gd name="connsiteX3" fmla="*/ 0 w 3124200"/>
              <a:gd name="connsiteY3" fmla="*/ 914400 h 2667000"/>
              <a:gd name="connsiteX4" fmla="*/ 0 w 3124200"/>
              <a:gd name="connsiteY4" fmla="*/ 0 h 2667000"/>
              <a:gd name="connsiteX0" fmla="*/ 0 w 3124200"/>
              <a:gd name="connsiteY0" fmla="*/ 0 h 2667000"/>
              <a:gd name="connsiteX1" fmla="*/ 3124200 w 3124200"/>
              <a:gd name="connsiteY1" fmla="*/ 0 h 2667000"/>
              <a:gd name="connsiteX2" fmla="*/ 3124200 w 3124200"/>
              <a:gd name="connsiteY2" fmla="*/ 2667000 h 2667000"/>
              <a:gd name="connsiteX3" fmla="*/ 762000 w 3124200"/>
              <a:gd name="connsiteY3" fmla="*/ 2667000 h 2667000"/>
              <a:gd name="connsiteX4" fmla="*/ 0 w 3124200"/>
              <a:gd name="connsiteY4" fmla="*/ 914400 h 2667000"/>
              <a:gd name="connsiteX5" fmla="*/ 0 w 3124200"/>
              <a:gd name="connsiteY5" fmla="*/ 0 h 2667000"/>
              <a:gd name="connsiteX0" fmla="*/ 0 w 3124200"/>
              <a:gd name="connsiteY0" fmla="*/ 0 h 2819400"/>
              <a:gd name="connsiteX1" fmla="*/ 3124200 w 3124200"/>
              <a:gd name="connsiteY1" fmla="*/ 0 h 2819400"/>
              <a:gd name="connsiteX2" fmla="*/ 3124200 w 3124200"/>
              <a:gd name="connsiteY2" fmla="*/ 2819400 h 2819400"/>
              <a:gd name="connsiteX3" fmla="*/ 762000 w 3124200"/>
              <a:gd name="connsiteY3" fmla="*/ 2667000 h 2819400"/>
              <a:gd name="connsiteX4" fmla="*/ 0 w 3124200"/>
              <a:gd name="connsiteY4" fmla="*/ 914400 h 2819400"/>
              <a:gd name="connsiteX5" fmla="*/ 0 w 3124200"/>
              <a:gd name="connsiteY5" fmla="*/ 0 h 2819400"/>
              <a:gd name="connsiteX0" fmla="*/ 0 w 3124200"/>
              <a:gd name="connsiteY0" fmla="*/ 0 h 2819400"/>
              <a:gd name="connsiteX1" fmla="*/ 3124200 w 3124200"/>
              <a:gd name="connsiteY1" fmla="*/ 0 h 2819400"/>
              <a:gd name="connsiteX2" fmla="*/ 3124200 w 3124200"/>
              <a:gd name="connsiteY2" fmla="*/ 2819400 h 2819400"/>
              <a:gd name="connsiteX3" fmla="*/ 762000 w 3124200"/>
              <a:gd name="connsiteY3" fmla="*/ 2819400 h 2819400"/>
              <a:gd name="connsiteX4" fmla="*/ 0 w 3124200"/>
              <a:gd name="connsiteY4" fmla="*/ 914400 h 2819400"/>
              <a:gd name="connsiteX5" fmla="*/ 0 w 3124200"/>
              <a:gd name="connsiteY5" fmla="*/ 0 h 2819400"/>
              <a:gd name="connsiteX0" fmla="*/ 0 w 3124200"/>
              <a:gd name="connsiteY0" fmla="*/ 0 h 2819400"/>
              <a:gd name="connsiteX1" fmla="*/ 3124200 w 3124200"/>
              <a:gd name="connsiteY1" fmla="*/ 0 h 2819400"/>
              <a:gd name="connsiteX2" fmla="*/ 3124200 w 3124200"/>
              <a:gd name="connsiteY2" fmla="*/ 2819400 h 2819400"/>
              <a:gd name="connsiteX3" fmla="*/ 685800 w 3124200"/>
              <a:gd name="connsiteY3" fmla="*/ 2819400 h 2819400"/>
              <a:gd name="connsiteX4" fmla="*/ 0 w 3124200"/>
              <a:gd name="connsiteY4" fmla="*/ 914400 h 2819400"/>
              <a:gd name="connsiteX5" fmla="*/ 0 w 3124200"/>
              <a:gd name="connsiteY5" fmla="*/ 0 h 2819400"/>
              <a:gd name="connsiteX0" fmla="*/ 0 w 3124200"/>
              <a:gd name="connsiteY0" fmla="*/ 0 h 2819400"/>
              <a:gd name="connsiteX1" fmla="*/ 3124200 w 3124200"/>
              <a:gd name="connsiteY1" fmla="*/ 0 h 2819400"/>
              <a:gd name="connsiteX2" fmla="*/ 3124200 w 3124200"/>
              <a:gd name="connsiteY2" fmla="*/ 2819400 h 2819400"/>
              <a:gd name="connsiteX3" fmla="*/ 609600 w 3124200"/>
              <a:gd name="connsiteY3" fmla="*/ 2286000 h 2819400"/>
              <a:gd name="connsiteX4" fmla="*/ 0 w 3124200"/>
              <a:gd name="connsiteY4" fmla="*/ 914400 h 2819400"/>
              <a:gd name="connsiteX5" fmla="*/ 0 w 3124200"/>
              <a:gd name="connsiteY5" fmla="*/ 0 h 2819400"/>
              <a:gd name="connsiteX0" fmla="*/ 0 w 3124200"/>
              <a:gd name="connsiteY0" fmla="*/ 0 h 2286000"/>
              <a:gd name="connsiteX1" fmla="*/ 3124200 w 3124200"/>
              <a:gd name="connsiteY1" fmla="*/ 0 h 2286000"/>
              <a:gd name="connsiteX2" fmla="*/ 3048000 w 3124200"/>
              <a:gd name="connsiteY2" fmla="*/ 2286000 h 2286000"/>
              <a:gd name="connsiteX3" fmla="*/ 609600 w 3124200"/>
              <a:gd name="connsiteY3" fmla="*/ 2286000 h 2286000"/>
              <a:gd name="connsiteX4" fmla="*/ 0 w 3124200"/>
              <a:gd name="connsiteY4" fmla="*/ 914400 h 2286000"/>
              <a:gd name="connsiteX5" fmla="*/ 0 w 3124200"/>
              <a:gd name="connsiteY5" fmla="*/ 0 h 2286000"/>
              <a:gd name="connsiteX0" fmla="*/ 0 w 3124200"/>
              <a:gd name="connsiteY0" fmla="*/ 0 h 2286000"/>
              <a:gd name="connsiteX1" fmla="*/ 3124200 w 3124200"/>
              <a:gd name="connsiteY1" fmla="*/ 0 h 2286000"/>
              <a:gd name="connsiteX2" fmla="*/ 3124200 w 3124200"/>
              <a:gd name="connsiteY2" fmla="*/ 2286000 h 2286000"/>
              <a:gd name="connsiteX3" fmla="*/ 609600 w 3124200"/>
              <a:gd name="connsiteY3" fmla="*/ 2286000 h 2286000"/>
              <a:gd name="connsiteX4" fmla="*/ 0 w 3124200"/>
              <a:gd name="connsiteY4" fmla="*/ 914400 h 2286000"/>
              <a:gd name="connsiteX5" fmla="*/ 0 w 3124200"/>
              <a:gd name="connsiteY5" fmla="*/ 0 h 2286000"/>
              <a:gd name="connsiteX0" fmla="*/ 0 w 3124200"/>
              <a:gd name="connsiteY0" fmla="*/ 0 h 2286000"/>
              <a:gd name="connsiteX1" fmla="*/ 3124200 w 3124200"/>
              <a:gd name="connsiteY1" fmla="*/ 0 h 2286000"/>
              <a:gd name="connsiteX2" fmla="*/ 3124200 w 3124200"/>
              <a:gd name="connsiteY2" fmla="*/ 2286000 h 2286000"/>
              <a:gd name="connsiteX3" fmla="*/ 531886 w 3124200"/>
              <a:gd name="connsiteY3" fmla="*/ 2286000 h 2286000"/>
              <a:gd name="connsiteX4" fmla="*/ 0 w 3124200"/>
              <a:gd name="connsiteY4" fmla="*/ 914400 h 2286000"/>
              <a:gd name="connsiteX5" fmla="*/ 0 w 3124200"/>
              <a:gd name="connsiteY5" fmla="*/ 0 h 2286000"/>
              <a:gd name="connsiteX0" fmla="*/ 0 w 3156214"/>
              <a:gd name="connsiteY0" fmla="*/ 0 h 2286000"/>
              <a:gd name="connsiteX1" fmla="*/ 3124200 w 3156214"/>
              <a:gd name="connsiteY1" fmla="*/ 0 h 2286000"/>
              <a:gd name="connsiteX2" fmla="*/ 3156214 w 3156214"/>
              <a:gd name="connsiteY2" fmla="*/ 1828800 h 2286000"/>
              <a:gd name="connsiteX3" fmla="*/ 531886 w 3156214"/>
              <a:gd name="connsiteY3" fmla="*/ 2286000 h 2286000"/>
              <a:gd name="connsiteX4" fmla="*/ 0 w 3156214"/>
              <a:gd name="connsiteY4" fmla="*/ 914400 h 2286000"/>
              <a:gd name="connsiteX5" fmla="*/ 0 w 3156214"/>
              <a:gd name="connsiteY5" fmla="*/ 0 h 2286000"/>
              <a:gd name="connsiteX0" fmla="*/ 0 w 3156214"/>
              <a:gd name="connsiteY0" fmla="*/ 0 h 1828800"/>
              <a:gd name="connsiteX1" fmla="*/ 3124200 w 3156214"/>
              <a:gd name="connsiteY1" fmla="*/ 0 h 1828800"/>
              <a:gd name="connsiteX2" fmla="*/ 3156214 w 3156214"/>
              <a:gd name="connsiteY2" fmla="*/ 1828800 h 1828800"/>
              <a:gd name="connsiteX3" fmla="*/ 531886 w 3156214"/>
              <a:gd name="connsiteY3" fmla="*/ 1828800 h 1828800"/>
              <a:gd name="connsiteX4" fmla="*/ 0 w 3156214"/>
              <a:gd name="connsiteY4" fmla="*/ 914400 h 1828800"/>
              <a:gd name="connsiteX5" fmla="*/ 0 w 3156214"/>
              <a:gd name="connsiteY5" fmla="*/ 0 h 1828800"/>
              <a:gd name="connsiteX0" fmla="*/ 0 w 3156214"/>
              <a:gd name="connsiteY0" fmla="*/ 0 h 1828800"/>
              <a:gd name="connsiteX1" fmla="*/ 3124200 w 3156214"/>
              <a:gd name="connsiteY1" fmla="*/ 0 h 1828800"/>
              <a:gd name="connsiteX2" fmla="*/ 3156214 w 3156214"/>
              <a:gd name="connsiteY2" fmla="*/ 1828800 h 1828800"/>
              <a:gd name="connsiteX3" fmla="*/ 531886 w 3156214"/>
              <a:gd name="connsiteY3" fmla="*/ 1828800 h 1828800"/>
              <a:gd name="connsiteX4" fmla="*/ 0 w 3156214"/>
              <a:gd name="connsiteY4" fmla="*/ 914400 h 1828800"/>
              <a:gd name="connsiteX5" fmla="*/ 0 w 3156214"/>
              <a:gd name="connsiteY5" fmla="*/ 0 h 1828800"/>
              <a:gd name="connsiteX0" fmla="*/ 0 w 3156214"/>
              <a:gd name="connsiteY0" fmla="*/ 0 h 1828800"/>
              <a:gd name="connsiteX1" fmla="*/ 3093730 w 3156214"/>
              <a:gd name="connsiteY1" fmla="*/ 0 h 1828800"/>
              <a:gd name="connsiteX2" fmla="*/ 3156214 w 3156214"/>
              <a:gd name="connsiteY2" fmla="*/ 1828800 h 1828800"/>
              <a:gd name="connsiteX3" fmla="*/ 531886 w 3156214"/>
              <a:gd name="connsiteY3" fmla="*/ 1828800 h 1828800"/>
              <a:gd name="connsiteX4" fmla="*/ 0 w 3156214"/>
              <a:gd name="connsiteY4" fmla="*/ 914400 h 1828800"/>
              <a:gd name="connsiteX5" fmla="*/ 0 w 3156214"/>
              <a:gd name="connsiteY5" fmla="*/ 0 h 1828800"/>
              <a:gd name="connsiteX0" fmla="*/ 0 w 3093730"/>
              <a:gd name="connsiteY0" fmla="*/ 0 h 1828800"/>
              <a:gd name="connsiteX1" fmla="*/ 3093730 w 3093730"/>
              <a:gd name="connsiteY1" fmla="*/ 0 h 1828800"/>
              <a:gd name="connsiteX2" fmla="*/ 3093730 w 3093730"/>
              <a:gd name="connsiteY2" fmla="*/ 1752600 h 1828800"/>
              <a:gd name="connsiteX3" fmla="*/ 531886 w 3093730"/>
              <a:gd name="connsiteY3" fmla="*/ 1828800 h 1828800"/>
              <a:gd name="connsiteX4" fmla="*/ 0 w 3093730"/>
              <a:gd name="connsiteY4" fmla="*/ 914400 h 1828800"/>
              <a:gd name="connsiteX5" fmla="*/ 0 w 3093730"/>
              <a:gd name="connsiteY5" fmla="*/ 0 h 1828800"/>
              <a:gd name="connsiteX0" fmla="*/ 0 w 3093730"/>
              <a:gd name="connsiteY0" fmla="*/ 0 h 1752600"/>
              <a:gd name="connsiteX1" fmla="*/ 3093730 w 3093730"/>
              <a:gd name="connsiteY1" fmla="*/ 0 h 1752600"/>
              <a:gd name="connsiteX2" fmla="*/ 3093730 w 3093730"/>
              <a:gd name="connsiteY2" fmla="*/ 1752600 h 1752600"/>
              <a:gd name="connsiteX3" fmla="*/ 531886 w 3093730"/>
              <a:gd name="connsiteY3" fmla="*/ 1752600 h 1752600"/>
              <a:gd name="connsiteX4" fmla="*/ 0 w 3093730"/>
              <a:gd name="connsiteY4" fmla="*/ 914400 h 1752600"/>
              <a:gd name="connsiteX5" fmla="*/ 0 w 3093730"/>
              <a:gd name="connsiteY5" fmla="*/ 0 h 1752600"/>
              <a:gd name="connsiteX0" fmla="*/ 0 w 3093730"/>
              <a:gd name="connsiteY0" fmla="*/ 0 h 1752600"/>
              <a:gd name="connsiteX1" fmla="*/ 3093730 w 3093730"/>
              <a:gd name="connsiteY1" fmla="*/ 0 h 1752600"/>
              <a:gd name="connsiteX2" fmla="*/ 3093730 w 3093730"/>
              <a:gd name="connsiteY2" fmla="*/ 1752600 h 1752600"/>
              <a:gd name="connsiteX3" fmla="*/ 594370 w 3093730"/>
              <a:gd name="connsiteY3" fmla="*/ 1752600 h 1752600"/>
              <a:gd name="connsiteX4" fmla="*/ 0 w 3093730"/>
              <a:gd name="connsiteY4" fmla="*/ 914400 h 1752600"/>
              <a:gd name="connsiteX5" fmla="*/ 0 w 3093730"/>
              <a:gd name="connsiteY5" fmla="*/ 0 h 1752600"/>
              <a:gd name="connsiteX0" fmla="*/ 344434 w 3093730"/>
              <a:gd name="connsiteY0" fmla="*/ 0 h 1752600"/>
              <a:gd name="connsiteX1" fmla="*/ 3093730 w 3093730"/>
              <a:gd name="connsiteY1" fmla="*/ 0 h 1752600"/>
              <a:gd name="connsiteX2" fmla="*/ 3093730 w 3093730"/>
              <a:gd name="connsiteY2" fmla="*/ 1752600 h 1752600"/>
              <a:gd name="connsiteX3" fmla="*/ 594370 w 3093730"/>
              <a:gd name="connsiteY3" fmla="*/ 1752600 h 1752600"/>
              <a:gd name="connsiteX4" fmla="*/ 0 w 3093730"/>
              <a:gd name="connsiteY4" fmla="*/ 914400 h 1752600"/>
              <a:gd name="connsiteX5" fmla="*/ 344434 w 3093730"/>
              <a:gd name="connsiteY5" fmla="*/ 0 h 1752600"/>
              <a:gd name="connsiteX0" fmla="*/ 0 w 2749296"/>
              <a:gd name="connsiteY0" fmla="*/ 0 h 1752600"/>
              <a:gd name="connsiteX1" fmla="*/ 2749296 w 2749296"/>
              <a:gd name="connsiteY1" fmla="*/ 0 h 1752600"/>
              <a:gd name="connsiteX2" fmla="*/ 2749296 w 2749296"/>
              <a:gd name="connsiteY2" fmla="*/ 1752600 h 1752600"/>
              <a:gd name="connsiteX3" fmla="*/ 249936 w 2749296"/>
              <a:gd name="connsiteY3" fmla="*/ 1752600 h 1752600"/>
              <a:gd name="connsiteX4" fmla="*/ 0 w 2749296"/>
              <a:gd name="connsiteY4" fmla="*/ 914400 h 1752600"/>
              <a:gd name="connsiteX5" fmla="*/ 0 w 2749296"/>
              <a:gd name="connsiteY5" fmla="*/ 0 h 1752600"/>
              <a:gd name="connsiteX0" fmla="*/ 0 w 2749296"/>
              <a:gd name="connsiteY0" fmla="*/ 0 h 1752600"/>
              <a:gd name="connsiteX1" fmla="*/ 2249424 w 2749296"/>
              <a:gd name="connsiteY1" fmla="*/ 0 h 1752600"/>
              <a:gd name="connsiteX2" fmla="*/ 2749296 w 2749296"/>
              <a:gd name="connsiteY2" fmla="*/ 1752600 h 1752600"/>
              <a:gd name="connsiteX3" fmla="*/ 249936 w 2749296"/>
              <a:gd name="connsiteY3" fmla="*/ 1752600 h 1752600"/>
              <a:gd name="connsiteX4" fmla="*/ 0 w 2749296"/>
              <a:gd name="connsiteY4" fmla="*/ 914400 h 1752600"/>
              <a:gd name="connsiteX5" fmla="*/ 0 w 2749296"/>
              <a:gd name="connsiteY5" fmla="*/ 0 h 1752600"/>
              <a:gd name="connsiteX0" fmla="*/ 0 w 2249424"/>
              <a:gd name="connsiteY0" fmla="*/ 0 h 1752600"/>
              <a:gd name="connsiteX1" fmla="*/ 2249424 w 2249424"/>
              <a:gd name="connsiteY1" fmla="*/ 0 h 1752600"/>
              <a:gd name="connsiteX2" fmla="*/ 2249424 w 2249424"/>
              <a:gd name="connsiteY2" fmla="*/ 1752600 h 1752600"/>
              <a:gd name="connsiteX3" fmla="*/ 249936 w 2249424"/>
              <a:gd name="connsiteY3" fmla="*/ 1752600 h 1752600"/>
              <a:gd name="connsiteX4" fmla="*/ 0 w 2249424"/>
              <a:gd name="connsiteY4" fmla="*/ 914400 h 1752600"/>
              <a:gd name="connsiteX5" fmla="*/ 0 w 2249424"/>
              <a:gd name="connsiteY5" fmla="*/ 0 h 1752600"/>
              <a:gd name="connsiteX0" fmla="*/ 0 w 2249424"/>
              <a:gd name="connsiteY0" fmla="*/ 0 h 2362200"/>
              <a:gd name="connsiteX1" fmla="*/ 2249424 w 2249424"/>
              <a:gd name="connsiteY1" fmla="*/ 0 h 2362200"/>
              <a:gd name="connsiteX2" fmla="*/ 2249424 w 2249424"/>
              <a:gd name="connsiteY2" fmla="*/ 1752600 h 2362200"/>
              <a:gd name="connsiteX3" fmla="*/ 249936 w 2249424"/>
              <a:gd name="connsiteY3" fmla="*/ 2362200 h 2362200"/>
              <a:gd name="connsiteX4" fmla="*/ 0 w 2249424"/>
              <a:gd name="connsiteY4" fmla="*/ 914400 h 2362200"/>
              <a:gd name="connsiteX5" fmla="*/ 0 w 2249424"/>
              <a:gd name="connsiteY5" fmla="*/ 0 h 2362200"/>
              <a:gd name="connsiteX0" fmla="*/ 0 w 2249424"/>
              <a:gd name="connsiteY0" fmla="*/ 0 h 2362200"/>
              <a:gd name="connsiteX1" fmla="*/ 2249424 w 2249424"/>
              <a:gd name="connsiteY1" fmla="*/ 0 h 2362200"/>
              <a:gd name="connsiteX2" fmla="*/ 2249424 w 2249424"/>
              <a:gd name="connsiteY2" fmla="*/ 2362200 h 2362200"/>
              <a:gd name="connsiteX3" fmla="*/ 249936 w 2249424"/>
              <a:gd name="connsiteY3" fmla="*/ 2362200 h 2362200"/>
              <a:gd name="connsiteX4" fmla="*/ 0 w 2249424"/>
              <a:gd name="connsiteY4" fmla="*/ 914400 h 2362200"/>
              <a:gd name="connsiteX5" fmla="*/ 0 w 2249424"/>
              <a:gd name="connsiteY5" fmla="*/ 0 h 2362200"/>
              <a:gd name="connsiteX0" fmla="*/ 0 w 2249424"/>
              <a:gd name="connsiteY0" fmla="*/ 0 h 2362200"/>
              <a:gd name="connsiteX1" fmla="*/ 2249424 w 2249424"/>
              <a:gd name="connsiteY1" fmla="*/ 0 h 2362200"/>
              <a:gd name="connsiteX2" fmla="*/ 2186940 w 2249424"/>
              <a:gd name="connsiteY2" fmla="*/ 2362200 h 2362200"/>
              <a:gd name="connsiteX3" fmla="*/ 249936 w 2249424"/>
              <a:gd name="connsiteY3" fmla="*/ 2362200 h 2362200"/>
              <a:gd name="connsiteX4" fmla="*/ 0 w 2249424"/>
              <a:gd name="connsiteY4" fmla="*/ 914400 h 2362200"/>
              <a:gd name="connsiteX5" fmla="*/ 0 w 2249424"/>
              <a:gd name="connsiteY5" fmla="*/ 0 h 2362200"/>
              <a:gd name="connsiteX0" fmla="*/ 0 w 2186940"/>
              <a:gd name="connsiteY0" fmla="*/ 0 h 2362200"/>
              <a:gd name="connsiteX1" fmla="*/ 2186940 w 2186940"/>
              <a:gd name="connsiteY1" fmla="*/ 0 h 2362200"/>
              <a:gd name="connsiteX2" fmla="*/ 2186940 w 2186940"/>
              <a:gd name="connsiteY2" fmla="*/ 2362200 h 2362200"/>
              <a:gd name="connsiteX3" fmla="*/ 249936 w 2186940"/>
              <a:gd name="connsiteY3" fmla="*/ 2362200 h 2362200"/>
              <a:gd name="connsiteX4" fmla="*/ 0 w 2186940"/>
              <a:gd name="connsiteY4" fmla="*/ 914400 h 2362200"/>
              <a:gd name="connsiteX5" fmla="*/ 0 w 2186940"/>
              <a:gd name="connsiteY5" fmla="*/ 0 h 2362200"/>
              <a:gd name="connsiteX0" fmla="*/ 0 w 2186940"/>
              <a:gd name="connsiteY0" fmla="*/ 0 h 3276600"/>
              <a:gd name="connsiteX1" fmla="*/ 2186940 w 2186940"/>
              <a:gd name="connsiteY1" fmla="*/ 0 h 3276600"/>
              <a:gd name="connsiteX2" fmla="*/ 2186940 w 2186940"/>
              <a:gd name="connsiteY2" fmla="*/ 2362200 h 3276600"/>
              <a:gd name="connsiteX3" fmla="*/ 249936 w 2186940"/>
              <a:gd name="connsiteY3" fmla="*/ 3276600 h 3276600"/>
              <a:gd name="connsiteX4" fmla="*/ 0 w 2186940"/>
              <a:gd name="connsiteY4" fmla="*/ 914400 h 3276600"/>
              <a:gd name="connsiteX5" fmla="*/ 0 w 2186940"/>
              <a:gd name="connsiteY5" fmla="*/ 0 h 3276600"/>
              <a:gd name="connsiteX0" fmla="*/ 0 w 2186940"/>
              <a:gd name="connsiteY0" fmla="*/ 0 h 3276600"/>
              <a:gd name="connsiteX1" fmla="*/ 2186940 w 2186940"/>
              <a:gd name="connsiteY1" fmla="*/ 0 h 3276600"/>
              <a:gd name="connsiteX2" fmla="*/ 2186940 w 2186940"/>
              <a:gd name="connsiteY2" fmla="*/ 3276600 h 3276600"/>
              <a:gd name="connsiteX3" fmla="*/ 249936 w 2186940"/>
              <a:gd name="connsiteY3" fmla="*/ 3276600 h 3276600"/>
              <a:gd name="connsiteX4" fmla="*/ 0 w 2186940"/>
              <a:gd name="connsiteY4" fmla="*/ 914400 h 3276600"/>
              <a:gd name="connsiteX5" fmla="*/ 0 w 2186940"/>
              <a:gd name="connsiteY5" fmla="*/ 0 h 3276600"/>
              <a:gd name="connsiteX0" fmla="*/ 0 w 2186940"/>
              <a:gd name="connsiteY0" fmla="*/ 0 h 3956214"/>
              <a:gd name="connsiteX1" fmla="*/ 2186940 w 2186940"/>
              <a:gd name="connsiteY1" fmla="*/ 0 h 3956214"/>
              <a:gd name="connsiteX2" fmla="*/ 2186940 w 2186940"/>
              <a:gd name="connsiteY2" fmla="*/ 3276600 h 3956214"/>
              <a:gd name="connsiteX3" fmla="*/ 249936 w 2186940"/>
              <a:gd name="connsiteY3" fmla="*/ 3956214 h 3956214"/>
              <a:gd name="connsiteX4" fmla="*/ 0 w 2186940"/>
              <a:gd name="connsiteY4" fmla="*/ 914400 h 3956214"/>
              <a:gd name="connsiteX5" fmla="*/ 0 w 2186940"/>
              <a:gd name="connsiteY5" fmla="*/ 0 h 3956214"/>
              <a:gd name="connsiteX0" fmla="*/ 0 w 2186940"/>
              <a:gd name="connsiteY0" fmla="*/ 0 h 3956214"/>
              <a:gd name="connsiteX1" fmla="*/ 2186940 w 2186940"/>
              <a:gd name="connsiteY1" fmla="*/ 0 h 3956214"/>
              <a:gd name="connsiteX2" fmla="*/ 2186940 w 2186940"/>
              <a:gd name="connsiteY2" fmla="*/ 3956213 h 3956214"/>
              <a:gd name="connsiteX3" fmla="*/ 249936 w 2186940"/>
              <a:gd name="connsiteY3" fmla="*/ 3956214 h 3956214"/>
              <a:gd name="connsiteX4" fmla="*/ 0 w 2186940"/>
              <a:gd name="connsiteY4" fmla="*/ 914400 h 3956214"/>
              <a:gd name="connsiteX5" fmla="*/ 0 w 2186940"/>
              <a:gd name="connsiteY5" fmla="*/ 0 h 3956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86940" h="3956214">
                <a:moveTo>
                  <a:pt x="0" y="0"/>
                </a:moveTo>
                <a:lnTo>
                  <a:pt x="2186940" y="0"/>
                </a:lnTo>
                <a:lnTo>
                  <a:pt x="2186940" y="3956213"/>
                </a:lnTo>
                <a:lnTo>
                  <a:pt x="249936" y="3956214"/>
                </a:lnTo>
                <a:lnTo>
                  <a:pt x="0" y="9144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tx2">
                  <a:lumMod val="40000"/>
                  <a:lumOff val="60000"/>
                  <a:alpha val="19000"/>
                </a:schemeClr>
              </a:gs>
              <a:gs pos="100000">
                <a:schemeClr val="tx2">
                  <a:lumMod val="60000"/>
                  <a:lumOff val="40000"/>
                  <a:alpha val="1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19883" y="172720"/>
            <a:ext cx="2187709" cy="695678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Job Aid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97082" y="1551940"/>
            <a:ext cx="1998249" cy="417407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Advancement Training / Cert.</a:t>
            </a:r>
            <a:endParaRPr lang="en-US" sz="1200" dirty="0"/>
          </a:p>
        </p:txBody>
      </p:sp>
      <p:sp>
        <p:nvSpPr>
          <p:cNvPr id="6" name="Rectangle 5"/>
          <p:cNvSpPr/>
          <p:nvPr/>
        </p:nvSpPr>
        <p:spPr>
          <a:xfrm>
            <a:off x="13426282" y="518160"/>
            <a:ext cx="2929175" cy="51816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7" name="Rectangle 6"/>
          <p:cNvSpPr/>
          <p:nvPr/>
        </p:nvSpPr>
        <p:spPr>
          <a:xfrm>
            <a:off x="754991" y="1066800"/>
            <a:ext cx="1752600" cy="599057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Job Aid </a:t>
            </a:r>
          </a:p>
          <a:p>
            <a:pPr algn="ctr"/>
            <a:r>
              <a:rPr lang="en-US" sz="1400" dirty="0" smtClean="0"/>
              <a:t>with Introduction</a:t>
            </a:r>
            <a:endParaRPr lang="en-US" sz="1400" dirty="0"/>
          </a:p>
        </p:txBody>
      </p:sp>
      <p:sp>
        <p:nvSpPr>
          <p:cNvPr id="9" name="Rectangle 8"/>
          <p:cNvSpPr/>
          <p:nvPr/>
        </p:nvSpPr>
        <p:spPr>
          <a:xfrm>
            <a:off x="754991" y="1876213"/>
            <a:ext cx="1752600" cy="599057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Job Aid with </a:t>
            </a:r>
          </a:p>
          <a:p>
            <a:pPr algn="ctr"/>
            <a:r>
              <a:rPr lang="en-US" sz="1400" dirty="0" smtClean="0"/>
              <a:t>Extensive Training</a:t>
            </a:r>
            <a:endParaRPr lang="en-US" sz="1400" dirty="0"/>
          </a:p>
        </p:txBody>
      </p:sp>
      <p:sp>
        <p:nvSpPr>
          <p:cNvPr id="10" name="Rectangle 9"/>
          <p:cNvSpPr/>
          <p:nvPr/>
        </p:nvSpPr>
        <p:spPr>
          <a:xfrm>
            <a:off x="319883" y="3398520"/>
            <a:ext cx="2187709" cy="695678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Training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8398525" y="2857500"/>
            <a:ext cx="1998249" cy="417407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A School</a:t>
            </a:r>
            <a:endParaRPr lang="en-US" sz="1200" dirty="0"/>
          </a:p>
        </p:txBody>
      </p:sp>
      <p:sp>
        <p:nvSpPr>
          <p:cNvPr id="12" name="Rectangle 11"/>
          <p:cNvSpPr/>
          <p:nvPr/>
        </p:nvSpPr>
        <p:spPr>
          <a:xfrm>
            <a:off x="13426282" y="1381760"/>
            <a:ext cx="2929175" cy="51816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3" name="Rectangle 12"/>
          <p:cNvSpPr/>
          <p:nvPr/>
        </p:nvSpPr>
        <p:spPr>
          <a:xfrm>
            <a:off x="8398525" y="3479292"/>
            <a:ext cx="1998249" cy="417407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 School</a:t>
            </a:r>
            <a:endParaRPr lang="en-US" sz="1200" dirty="0"/>
          </a:p>
        </p:txBody>
      </p:sp>
      <p:sp>
        <p:nvSpPr>
          <p:cNvPr id="14" name="Rectangle 13"/>
          <p:cNvSpPr/>
          <p:nvPr/>
        </p:nvSpPr>
        <p:spPr>
          <a:xfrm>
            <a:off x="13426282" y="2245360"/>
            <a:ext cx="2929175" cy="51816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5" name="Rectangle 14"/>
          <p:cNvSpPr/>
          <p:nvPr/>
        </p:nvSpPr>
        <p:spPr>
          <a:xfrm>
            <a:off x="5653882" y="2447290"/>
            <a:ext cx="1998249" cy="417407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Interactive (e-learning)</a:t>
            </a:r>
            <a:endParaRPr lang="en-US" sz="1200" dirty="0"/>
          </a:p>
        </p:txBody>
      </p:sp>
      <p:sp>
        <p:nvSpPr>
          <p:cNvPr id="16" name="Rectangle 15"/>
          <p:cNvSpPr/>
          <p:nvPr/>
        </p:nvSpPr>
        <p:spPr>
          <a:xfrm>
            <a:off x="13426282" y="3108960"/>
            <a:ext cx="2929175" cy="51816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7" name="Rectangle 16"/>
          <p:cNvSpPr/>
          <p:nvPr/>
        </p:nvSpPr>
        <p:spPr>
          <a:xfrm>
            <a:off x="5653882" y="3087793"/>
            <a:ext cx="1998249" cy="417407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Correspondence</a:t>
            </a:r>
            <a:endParaRPr lang="en-US" sz="1200" dirty="0"/>
          </a:p>
        </p:txBody>
      </p:sp>
      <p:sp>
        <p:nvSpPr>
          <p:cNvPr id="19" name="Rectangle 18"/>
          <p:cNvSpPr/>
          <p:nvPr/>
        </p:nvSpPr>
        <p:spPr>
          <a:xfrm>
            <a:off x="8398525" y="4152900"/>
            <a:ext cx="1998249" cy="417407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Road Show</a:t>
            </a:r>
            <a:endParaRPr lang="en-US" sz="1200" dirty="0"/>
          </a:p>
        </p:txBody>
      </p:sp>
      <p:sp>
        <p:nvSpPr>
          <p:cNvPr id="20" name="Rectangle 19"/>
          <p:cNvSpPr/>
          <p:nvPr/>
        </p:nvSpPr>
        <p:spPr>
          <a:xfrm>
            <a:off x="13426282" y="4749800"/>
            <a:ext cx="2929175" cy="51816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21" name="Rectangle 20"/>
          <p:cNvSpPr/>
          <p:nvPr/>
        </p:nvSpPr>
        <p:spPr>
          <a:xfrm>
            <a:off x="5653882" y="4456430"/>
            <a:ext cx="1998249" cy="417407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Non-resident</a:t>
            </a:r>
            <a:endParaRPr lang="en-US" sz="1200" dirty="0"/>
          </a:p>
        </p:txBody>
      </p:sp>
      <p:sp>
        <p:nvSpPr>
          <p:cNvPr id="22" name="Rectangle 21"/>
          <p:cNvSpPr/>
          <p:nvPr/>
        </p:nvSpPr>
        <p:spPr>
          <a:xfrm>
            <a:off x="13426282" y="5613400"/>
            <a:ext cx="2929175" cy="51816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23" name="Rectangle 22"/>
          <p:cNvSpPr/>
          <p:nvPr/>
        </p:nvSpPr>
        <p:spPr>
          <a:xfrm>
            <a:off x="5653882" y="5105400"/>
            <a:ext cx="1998249" cy="417407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OJT / SOJT</a:t>
            </a:r>
            <a:endParaRPr lang="en-US" sz="1200" dirty="0"/>
          </a:p>
        </p:txBody>
      </p:sp>
      <p:sp>
        <p:nvSpPr>
          <p:cNvPr id="24" name="Rectangle 23"/>
          <p:cNvSpPr/>
          <p:nvPr/>
        </p:nvSpPr>
        <p:spPr>
          <a:xfrm>
            <a:off x="13426282" y="6477000"/>
            <a:ext cx="2929175" cy="51816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25" name="Rectangle 24"/>
          <p:cNvSpPr/>
          <p:nvPr/>
        </p:nvSpPr>
        <p:spPr>
          <a:xfrm>
            <a:off x="5653882" y="918633"/>
            <a:ext cx="1998249" cy="417407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PQS / PQG</a:t>
            </a:r>
            <a:endParaRPr lang="en-US" sz="1200" dirty="0"/>
          </a:p>
        </p:txBody>
      </p:sp>
      <p:sp>
        <p:nvSpPr>
          <p:cNvPr id="26" name="Rectangle 25"/>
          <p:cNvSpPr/>
          <p:nvPr/>
        </p:nvSpPr>
        <p:spPr>
          <a:xfrm>
            <a:off x="5653882" y="1551940"/>
            <a:ext cx="1998249" cy="417407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Simulation</a:t>
            </a:r>
            <a:endParaRPr lang="en-US" sz="1200" dirty="0"/>
          </a:p>
        </p:txBody>
      </p:sp>
      <p:sp>
        <p:nvSpPr>
          <p:cNvPr id="27" name="Rectangle 26"/>
          <p:cNvSpPr/>
          <p:nvPr/>
        </p:nvSpPr>
        <p:spPr>
          <a:xfrm>
            <a:off x="5653882" y="5745903"/>
            <a:ext cx="1998249" cy="417407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Mentor / Apprenticeship</a:t>
            </a:r>
            <a:endParaRPr lang="en-US" sz="1200" dirty="0"/>
          </a:p>
        </p:txBody>
      </p:sp>
      <p:sp>
        <p:nvSpPr>
          <p:cNvPr id="28" name="Rectangle 27"/>
          <p:cNvSpPr/>
          <p:nvPr/>
        </p:nvSpPr>
        <p:spPr>
          <a:xfrm>
            <a:off x="2748269" y="4132580"/>
            <a:ext cx="2219813" cy="417407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Formal Instruction</a:t>
            </a:r>
            <a:endParaRPr lang="en-US" sz="1200" dirty="0"/>
          </a:p>
        </p:txBody>
      </p:sp>
      <p:sp>
        <p:nvSpPr>
          <p:cNvPr id="29" name="Rectangle 28"/>
          <p:cNvSpPr/>
          <p:nvPr/>
        </p:nvSpPr>
        <p:spPr>
          <a:xfrm>
            <a:off x="2748269" y="3484880"/>
            <a:ext cx="2219813" cy="417407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Self-Paced Instruction</a:t>
            </a:r>
            <a:endParaRPr lang="en-US" sz="1200" dirty="0"/>
          </a:p>
        </p:txBody>
      </p:sp>
      <p:sp>
        <p:nvSpPr>
          <p:cNvPr id="30" name="Rectangle 29"/>
          <p:cNvSpPr/>
          <p:nvPr/>
        </p:nvSpPr>
        <p:spPr>
          <a:xfrm>
            <a:off x="2748269" y="4780280"/>
            <a:ext cx="2219813" cy="417407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On the Job / Unit Training</a:t>
            </a:r>
            <a:endParaRPr lang="en-US" sz="1200" dirty="0"/>
          </a:p>
        </p:txBody>
      </p:sp>
      <p:sp>
        <p:nvSpPr>
          <p:cNvPr id="33" name="Rectangle 32"/>
          <p:cNvSpPr/>
          <p:nvPr/>
        </p:nvSpPr>
        <p:spPr>
          <a:xfrm>
            <a:off x="5653882" y="3815927"/>
            <a:ext cx="1998249" cy="417407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Resident</a:t>
            </a:r>
            <a:endParaRPr lang="en-US" sz="1200" dirty="0"/>
          </a:p>
        </p:txBody>
      </p:sp>
      <p:sp>
        <p:nvSpPr>
          <p:cNvPr id="34" name="Rectangle 33"/>
          <p:cNvSpPr/>
          <p:nvPr/>
        </p:nvSpPr>
        <p:spPr>
          <a:xfrm>
            <a:off x="8397082" y="4757420"/>
            <a:ext cx="1998249" cy="417407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Virtual (e-learning)</a:t>
            </a:r>
            <a:endParaRPr lang="en-US" sz="1200" dirty="0"/>
          </a:p>
        </p:txBody>
      </p:sp>
      <p:cxnSp>
        <p:nvCxnSpPr>
          <p:cNvPr id="36" name="Elbow Connector 35"/>
          <p:cNvCxnSpPr>
            <a:stCxn id="29" idx="3"/>
            <a:endCxn id="15" idx="1"/>
          </p:cNvCxnSpPr>
          <p:nvPr/>
        </p:nvCxnSpPr>
        <p:spPr>
          <a:xfrm flipV="1">
            <a:off x="4968082" y="2655994"/>
            <a:ext cx="685800" cy="1037590"/>
          </a:xfrm>
          <a:prstGeom prst="bentConnector3">
            <a:avLst>
              <a:gd name="adj1" fmla="val 50000"/>
            </a:avLst>
          </a:prstGeom>
          <a:ln>
            <a:solidFill>
              <a:schemeClr val="accent4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Elbow Connector 37"/>
          <p:cNvCxnSpPr>
            <a:stCxn id="29" idx="3"/>
            <a:endCxn id="17" idx="1"/>
          </p:cNvCxnSpPr>
          <p:nvPr/>
        </p:nvCxnSpPr>
        <p:spPr>
          <a:xfrm flipV="1">
            <a:off x="4968082" y="3296497"/>
            <a:ext cx="685800" cy="397087"/>
          </a:xfrm>
          <a:prstGeom prst="bentConnector3">
            <a:avLst>
              <a:gd name="adj1" fmla="val 50000"/>
            </a:avLst>
          </a:prstGeom>
          <a:ln>
            <a:solidFill>
              <a:schemeClr val="accent4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Elbow Connector 39"/>
          <p:cNvCxnSpPr>
            <a:stCxn id="30" idx="3"/>
            <a:endCxn id="23" idx="1"/>
          </p:cNvCxnSpPr>
          <p:nvPr/>
        </p:nvCxnSpPr>
        <p:spPr>
          <a:xfrm>
            <a:off x="4968082" y="4988984"/>
            <a:ext cx="685800" cy="325120"/>
          </a:xfrm>
          <a:prstGeom prst="bentConnector3">
            <a:avLst>
              <a:gd name="adj1" fmla="val 50000"/>
            </a:avLst>
          </a:prstGeom>
          <a:ln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Elbow Connector 41"/>
          <p:cNvCxnSpPr>
            <a:stCxn id="30" idx="3"/>
            <a:endCxn id="27" idx="1"/>
          </p:cNvCxnSpPr>
          <p:nvPr/>
        </p:nvCxnSpPr>
        <p:spPr>
          <a:xfrm>
            <a:off x="4968082" y="4988984"/>
            <a:ext cx="685800" cy="965623"/>
          </a:xfrm>
          <a:prstGeom prst="bentConnector3">
            <a:avLst>
              <a:gd name="adj1" fmla="val 50000"/>
            </a:avLst>
          </a:prstGeom>
          <a:ln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Elbow Connector 43"/>
          <p:cNvCxnSpPr>
            <a:stCxn id="28" idx="3"/>
            <a:endCxn id="33" idx="1"/>
          </p:cNvCxnSpPr>
          <p:nvPr/>
        </p:nvCxnSpPr>
        <p:spPr>
          <a:xfrm flipV="1">
            <a:off x="4968082" y="4024631"/>
            <a:ext cx="685800" cy="316653"/>
          </a:xfrm>
          <a:prstGeom prst="bentConnector3">
            <a:avLst>
              <a:gd name="adj1" fmla="val 50000"/>
            </a:avLst>
          </a:prstGeom>
          <a:ln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Elbow Connector 45"/>
          <p:cNvCxnSpPr>
            <a:stCxn id="28" idx="3"/>
            <a:endCxn id="21" idx="1"/>
          </p:cNvCxnSpPr>
          <p:nvPr/>
        </p:nvCxnSpPr>
        <p:spPr>
          <a:xfrm>
            <a:off x="4968082" y="4341284"/>
            <a:ext cx="685800" cy="323850"/>
          </a:xfrm>
          <a:prstGeom prst="bentConnector3">
            <a:avLst>
              <a:gd name="adj1" fmla="val 50000"/>
            </a:avLst>
          </a:prstGeom>
          <a:ln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Elbow Connector 83"/>
          <p:cNvCxnSpPr>
            <a:stCxn id="33" idx="3"/>
            <a:endCxn id="11" idx="1"/>
          </p:cNvCxnSpPr>
          <p:nvPr/>
        </p:nvCxnSpPr>
        <p:spPr>
          <a:xfrm flipV="1">
            <a:off x="7652131" y="3066204"/>
            <a:ext cx="746394" cy="958427"/>
          </a:xfrm>
          <a:prstGeom prst="bentConnector3">
            <a:avLst>
              <a:gd name="adj1" fmla="val 50000"/>
            </a:avLst>
          </a:prstGeom>
          <a:ln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Elbow Connector 85"/>
          <p:cNvCxnSpPr>
            <a:stCxn id="33" idx="3"/>
            <a:endCxn id="13" idx="1"/>
          </p:cNvCxnSpPr>
          <p:nvPr/>
        </p:nvCxnSpPr>
        <p:spPr>
          <a:xfrm flipV="1">
            <a:off x="7652131" y="3687996"/>
            <a:ext cx="746394" cy="336635"/>
          </a:xfrm>
          <a:prstGeom prst="bentConnector3">
            <a:avLst>
              <a:gd name="adj1" fmla="val 50000"/>
            </a:avLst>
          </a:prstGeom>
          <a:ln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Elbow Connector 87"/>
          <p:cNvCxnSpPr>
            <a:stCxn id="21" idx="3"/>
            <a:endCxn id="19" idx="1"/>
          </p:cNvCxnSpPr>
          <p:nvPr/>
        </p:nvCxnSpPr>
        <p:spPr>
          <a:xfrm flipV="1">
            <a:off x="7652131" y="4361604"/>
            <a:ext cx="746394" cy="303530"/>
          </a:xfrm>
          <a:prstGeom prst="bentConnector3">
            <a:avLst>
              <a:gd name="adj1" fmla="val 50000"/>
            </a:avLst>
          </a:prstGeom>
          <a:ln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Elbow Connector 89"/>
          <p:cNvCxnSpPr>
            <a:stCxn id="21" idx="3"/>
            <a:endCxn id="34" idx="1"/>
          </p:cNvCxnSpPr>
          <p:nvPr/>
        </p:nvCxnSpPr>
        <p:spPr>
          <a:xfrm>
            <a:off x="7652131" y="4665134"/>
            <a:ext cx="744951" cy="300990"/>
          </a:xfrm>
          <a:prstGeom prst="bentConnector3">
            <a:avLst>
              <a:gd name="adj1" fmla="val 50000"/>
            </a:avLst>
          </a:prstGeom>
          <a:ln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/>
          <p:cNvSpPr txBox="1"/>
          <p:nvPr/>
        </p:nvSpPr>
        <p:spPr>
          <a:xfrm>
            <a:off x="5628481" y="351135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Mechanisms that could apply to any modes listed below.</a:t>
            </a:r>
            <a:endParaRPr lang="en-US" sz="1200" b="1" dirty="0"/>
          </a:p>
        </p:txBody>
      </p:sp>
      <p:sp>
        <p:nvSpPr>
          <p:cNvPr id="94" name="TextBox 93"/>
          <p:cNvSpPr txBox="1"/>
          <p:nvPr/>
        </p:nvSpPr>
        <p:spPr>
          <a:xfrm>
            <a:off x="8371681" y="5969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Mechanisms that could apply to any modes listed below.</a:t>
            </a:r>
            <a:endParaRPr lang="en-US" sz="1200" b="1" dirty="0"/>
          </a:p>
        </p:txBody>
      </p:sp>
      <p:sp>
        <p:nvSpPr>
          <p:cNvPr id="95" name="Rectangle 94"/>
          <p:cNvSpPr/>
          <p:nvPr/>
        </p:nvSpPr>
        <p:spPr>
          <a:xfrm>
            <a:off x="2748269" y="6475518"/>
            <a:ext cx="2219813" cy="417407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Assessment</a:t>
            </a:r>
            <a:endParaRPr lang="en-US" sz="1200" dirty="0"/>
          </a:p>
        </p:txBody>
      </p:sp>
      <p:sp>
        <p:nvSpPr>
          <p:cNvPr id="96" name="Rectangle 95"/>
          <p:cNvSpPr/>
          <p:nvPr/>
        </p:nvSpPr>
        <p:spPr>
          <a:xfrm>
            <a:off x="8397082" y="5867400"/>
            <a:ext cx="1998249" cy="417407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EOCT</a:t>
            </a:r>
            <a:endParaRPr lang="en-US" sz="1200" dirty="0"/>
          </a:p>
        </p:txBody>
      </p:sp>
      <p:sp>
        <p:nvSpPr>
          <p:cNvPr id="97" name="Rectangle 96"/>
          <p:cNvSpPr/>
          <p:nvPr/>
        </p:nvSpPr>
        <p:spPr>
          <a:xfrm>
            <a:off x="8397082" y="6475518"/>
            <a:ext cx="1998249" cy="417407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SWE</a:t>
            </a:r>
            <a:endParaRPr lang="en-US" sz="1200" dirty="0"/>
          </a:p>
        </p:txBody>
      </p:sp>
      <p:sp>
        <p:nvSpPr>
          <p:cNvPr id="98" name="Rectangle 97"/>
          <p:cNvSpPr/>
          <p:nvPr/>
        </p:nvSpPr>
        <p:spPr>
          <a:xfrm>
            <a:off x="8397082" y="7090833"/>
            <a:ext cx="1998249" cy="417407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Certification</a:t>
            </a:r>
            <a:endParaRPr lang="en-US" sz="1200" dirty="0"/>
          </a:p>
        </p:txBody>
      </p:sp>
      <p:cxnSp>
        <p:nvCxnSpPr>
          <p:cNvPr id="100" name="Shape 99"/>
          <p:cNvCxnSpPr>
            <a:stCxn id="95" idx="3"/>
            <a:endCxn id="96" idx="1"/>
          </p:cNvCxnSpPr>
          <p:nvPr/>
        </p:nvCxnSpPr>
        <p:spPr>
          <a:xfrm flipV="1">
            <a:off x="4968082" y="6076104"/>
            <a:ext cx="3429000" cy="608118"/>
          </a:xfrm>
          <a:prstGeom prst="bentConnector3">
            <a:avLst>
              <a:gd name="adj1" fmla="val 88519"/>
            </a:avLst>
          </a:prstGeom>
          <a:ln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hape 99"/>
          <p:cNvCxnSpPr>
            <a:stCxn id="95" idx="3"/>
            <a:endCxn id="98" idx="1"/>
          </p:cNvCxnSpPr>
          <p:nvPr/>
        </p:nvCxnSpPr>
        <p:spPr>
          <a:xfrm>
            <a:off x="4968082" y="6684222"/>
            <a:ext cx="3429000" cy="615315"/>
          </a:xfrm>
          <a:prstGeom prst="bentConnector3">
            <a:avLst>
              <a:gd name="adj1" fmla="val 88519"/>
            </a:avLst>
          </a:prstGeom>
          <a:ln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>
            <a:stCxn id="95" idx="3"/>
            <a:endCxn id="97" idx="1"/>
          </p:cNvCxnSpPr>
          <p:nvPr/>
        </p:nvCxnSpPr>
        <p:spPr>
          <a:xfrm>
            <a:off x="4968082" y="6684222"/>
            <a:ext cx="3429000" cy="0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2080</TotalTime>
  <Words>330</Words>
  <Application>Microsoft Office PowerPoint</Application>
  <PresentationFormat>Custom</PresentationFormat>
  <Paragraphs>113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United States Coast Guard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STFlowers</dc:creator>
  <cp:lastModifiedBy>STFlowers</cp:lastModifiedBy>
  <cp:revision>187</cp:revision>
  <dcterms:created xsi:type="dcterms:W3CDTF">2011-05-23T14:27:03Z</dcterms:created>
  <dcterms:modified xsi:type="dcterms:W3CDTF">2012-06-08T18:09:29Z</dcterms:modified>
</cp:coreProperties>
</file>